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4"/>
  </p:sldMasterIdLst>
  <p:notesMasterIdLst>
    <p:notesMasterId r:id="rId50"/>
  </p:notesMasterIdLst>
  <p:handoutMasterIdLst>
    <p:handoutMasterId r:id="rId51"/>
  </p:handoutMasterIdLst>
  <p:sldIdLst>
    <p:sldId id="260" r:id="rId5"/>
    <p:sldId id="324" r:id="rId6"/>
    <p:sldId id="325" r:id="rId7"/>
    <p:sldId id="326" r:id="rId8"/>
    <p:sldId id="327" r:id="rId9"/>
    <p:sldId id="328" r:id="rId10"/>
    <p:sldId id="329" r:id="rId11"/>
    <p:sldId id="330" r:id="rId12"/>
    <p:sldId id="331" r:id="rId13"/>
    <p:sldId id="332" r:id="rId14"/>
    <p:sldId id="333" r:id="rId15"/>
    <p:sldId id="334" r:id="rId16"/>
    <p:sldId id="335" r:id="rId17"/>
    <p:sldId id="336" r:id="rId18"/>
    <p:sldId id="337" r:id="rId19"/>
    <p:sldId id="338" r:id="rId20"/>
    <p:sldId id="340" r:id="rId21"/>
    <p:sldId id="339" r:id="rId22"/>
    <p:sldId id="341" r:id="rId23"/>
    <p:sldId id="342" r:id="rId24"/>
    <p:sldId id="343" r:id="rId25"/>
    <p:sldId id="344" r:id="rId26"/>
    <p:sldId id="346" r:id="rId27"/>
    <p:sldId id="345" r:id="rId28"/>
    <p:sldId id="347" r:id="rId29"/>
    <p:sldId id="348" r:id="rId30"/>
    <p:sldId id="349" r:id="rId31"/>
    <p:sldId id="350" r:id="rId32"/>
    <p:sldId id="351" r:id="rId33"/>
    <p:sldId id="352" r:id="rId34"/>
    <p:sldId id="353" r:id="rId35"/>
    <p:sldId id="354" r:id="rId36"/>
    <p:sldId id="355" r:id="rId37"/>
    <p:sldId id="356" r:id="rId38"/>
    <p:sldId id="366" r:id="rId39"/>
    <p:sldId id="360" r:id="rId40"/>
    <p:sldId id="361" r:id="rId41"/>
    <p:sldId id="362" r:id="rId42"/>
    <p:sldId id="364" r:id="rId43"/>
    <p:sldId id="363" r:id="rId44"/>
    <p:sldId id="365" r:id="rId45"/>
    <p:sldId id="367" r:id="rId46"/>
    <p:sldId id="357" r:id="rId47"/>
    <p:sldId id="358" r:id="rId48"/>
    <p:sldId id="359" r:id="rId49"/>
  </p:sldIdLst>
  <p:sldSz cx="9144000" cy="6858000" type="screen4x3"/>
  <p:notesSz cx="6761163" cy="9929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2D3"/>
    <a:srgbClr val="373E4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0FF1CE12-B100-0000-0000-000000000002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632" autoAdjust="0"/>
    <p:restoredTop sz="93173" autoAdjust="0"/>
  </p:normalViewPr>
  <p:slideViewPr>
    <p:cSldViewPr>
      <p:cViewPr varScale="1">
        <p:scale>
          <a:sx n="69" d="100"/>
          <a:sy n="69" d="100"/>
        </p:scale>
        <p:origin x="966" y="48"/>
      </p:cViewPr>
      <p:guideLst>
        <p:guide orient="horz" pos="2160"/>
        <p:guide pos="2880"/>
      </p:guideLst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2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29837" cy="496491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24" name="Rectangle 24"/>
          <p:cNvSpPr>
            <a:spLocks noGrp="1"/>
          </p:cNvSpPr>
          <p:nvPr>
            <p:ph type="dt" sz="quarter" idx="1"/>
          </p:nvPr>
        </p:nvSpPr>
        <p:spPr>
          <a:xfrm>
            <a:off x="3829761" y="1"/>
            <a:ext cx="2929837" cy="496491"/>
          </a:xfrm>
          <a:prstGeom prst="rect">
            <a:avLst/>
          </a:prstGeom>
        </p:spPr>
        <p:txBody>
          <a:bodyPr/>
          <a:lstStyle/>
          <a:p>
            <a:fld id="{A849C5AD-4428-4E9C-9C84-11B72C9365FB}" type="datetimeFigureOut">
              <a:rPr lang="pt-PT" smtClean="0"/>
              <a:pPr/>
              <a:t>03/11/2017</a:t>
            </a:fld>
            <a:endParaRPr lang="pt-PT"/>
          </a:p>
        </p:txBody>
      </p:sp>
      <p:sp>
        <p:nvSpPr>
          <p:cNvPr id="30" name="Rectangle 30"/>
          <p:cNvSpPr>
            <a:spLocks noGrp="1"/>
          </p:cNvSpPr>
          <p:nvPr>
            <p:ph type="ftr" sz="quarter" idx="2"/>
          </p:nvPr>
        </p:nvSpPr>
        <p:spPr>
          <a:xfrm>
            <a:off x="0" y="9431601"/>
            <a:ext cx="2929837" cy="496491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18" name="Rectangle 18"/>
          <p:cNvSpPr>
            <a:spLocks noGrp="1"/>
          </p:cNvSpPr>
          <p:nvPr>
            <p:ph type="sldNum" sz="quarter" idx="3"/>
          </p:nvPr>
        </p:nvSpPr>
        <p:spPr>
          <a:xfrm>
            <a:off x="3829761" y="9431601"/>
            <a:ext cx="2929837" cy="496491"/>
          </a:xfrm>
          <a:prstGeom prst="rect">
            <a:avLst/>
          </a:prstGeom>
        </p:spPr>
        <p:txBody>
          <a:bodyPr/>
          <a:lstStyle/>
          <a:p>
            <a:fld id="{8C596567-A38F-4CEF-B37F-9B9D120D62CE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399434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4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29837" cy="496491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15" name="Rectangle 15"/>
          <p:cNvSpPr>
            <a:spLocks noGrp="1"/>
          </p:cNvSpPr>
          <p:nvPr>
            <p:ph type="dt" idx="1"/>
          </p:nvPr>
        </p:nvSpPr>
        <p:spPr>
          <a:xfrm>
            <a:off x="3829761" y="1"/>
            <a:ext cx="2929837" cy="496491"/>
          </a:xfrm>
          <a:prstGeom prst="rect">
            <a:avLst/>
          </a:prstGeom>
        </p:spPr>
        <p:txBody>
          <a:bodyPr/>
          <a:lstStyle/>
          <a:p>
            <a:fld id="{D7547E60-4BE7-4E4E-9AAA-5EE35AEC995C}" type="datetimeFigureOut">
              <a:rPr lang="pt-PT"/>
              <a:pPr/>
              <a:t>03/11/2017</a:t>
            </a:fld>
            <a:endParaRPr lang="pt-PT"/>
          </a:p>
        </p:txBody>
      </p:sp>
      <p:sp>
        <p:nvSpPr>
          <p:cNvPr id="23" name="Rectangle 23"/>
          <p:cNvSpPr>
            <a:spLocks noGrp="1" noRot="1" noChangeAspect="1"/>
          </p:cNvSpPr>
          <p:nvPr>
            <p:ph type="sldImg" idx="2"/>
          </p:nvPr>
        </p:nvSpPr>
        <p:spPr>
          <a:xfrm>
            <a:off x="900113" y="744538"/>
            <a:ext cx="4960937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anchor="ctr"/>
          <a:lstStyle/>
          <a:p>
            <a:endParaRPr lang="pt-PT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76117" y="4716661"/>
            <a:ext cx="5408930" cy="44684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18" name="Rectangle 18"/>
          <p:cNvSpPr>
            <a:spLocks noGrp="1"/>
          </p:cNvSpPr>
          <p:nvPr>
            <p:ph type="ftr" sz="quarter" idx="4"/>
          </p:nvPr>
        </p:nvSpPr>
        <p:spPr>
          <a:xfrm>
            <a:off x="0" y="9431601"/>
            <a:ext cx="2929837" cy="496491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28" name="Rectangle 28"/>
          <p:cNvSpPr>
            <a:spLocks noGrp="1"/>
          </p:cNvSpPr>
          <p:nvPr>
            <p:ph type="sldNum" sz="quarter" idx="5"/>
          </p:nvPr>
        </p:nvSpPr>
        <p:spPr>
          <a:xfrm>
            <a:off x="3829761" y="9431601"/>
            <a:ext cx="2929837" cy="496491"/>
          </a:xfrm>
          <a:prstGeom prst="rect">
            <a:avLst/>
          </a:prstGeom>
        </p:spPr>
        <p:txBody>
          <a:bodyPr/>
          <a:lstStyle/>
          <a:p>
            <a:fld id="{CA077768-21C8-4125-A345-258E48D2EED0}" type="slidenum">
              <a:rPr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20965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0">
      <a:defRPr lang="pt-P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pt-PT" smtClean="0"/>
              <a:pPr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43671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pt-PT" smtClean="0"/>
              <a:pPr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21435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pt-PT" smtClean="0"/>
              <a:pPr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25360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pt-PT" smtClean="0"/>
              <a:pPr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95142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pt-PT" smtClean="0"/>
              <a:pPr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77765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708920"/>
            <a:ext cx="7580946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Rectangle 31"/>
          <p:cNvSpPr>
            <a:spLocks noGrp="1"/>
          </p:cNvSpPr>
          <p:nvPr>
            <p:ph type="subTitle" idx="1" hasCustomPrompt="1"/>
          </p:nvPr>
        </p:nvSpPr>
        <p:spPr>
          <a:xfrm>
            <a:off x="2555776" y="2780929"/>
            <a:ext cx="6120680" cy="504056"/>
          </a:xfrm>
        </p:spPr>
        <p:txBody>
          <a:bodyPr>
            <a:noAutofit/>
          </a:bodyPr>
          <a:lstStyle>
            <a:lvl1pPr marL="0" indent="0" algn="r" latinLnBrk="0">
              <a:buNone/>
              <a:defRPr lang="pt-PT" sz="3200" b="1">
                <a:solidFill>
                  <a:schemeClr val="bg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pt-PT" dirty="0"/>
              <a:t>Subtítulo, Conferência</a:t>
            </a:r>
          </a:p>
        </p:txBody>
      </p:sp>
      <p:sp>
        <p:nvSpPr>
          <p:cNvPr id="5" name="Rectangle 5"/>
          <p:cNvSpPr>
            <a:spLocks noGrp="1"/>
          </p:cNvSpPr>
          <p:nvPr>
            <p:ph type="ctrTitle" hasCustomPrompt="1"/>
          </p:nvPr>
        </p:nvSpPr>
        <p:spPr>
          <a:xfrm>
            <a:off x="1115616" y="1196752"/>
            <a:ext cx="7577814" cy="1470025"/>
          </a:xfrm>
        </p:spPr>
        <p:txBody>
          <a:bodyPr anchor="b" anchorCtr="0">
            <a:normAutofit/>
          </a:bodyPr>
          <a:lstStyle>
            <a:lvl1pPr algn="r" latinLnBrk="0">
              <a:defRPr lang="pt-PT" sz="5400" b="0" baseline="0">
                <a:solidFill>
                  <a:srgbClr val="373E48"/>
                </a:solidFill>
              </a:defRPr>
            </a:lvl1pPr>
          </a:lstStyle>
          <a:p>
            <a:r>
              <a:rPr lang="pt-PT" dirty="0"/>
              <a:t>Título da Apresentação</a:t>
            </a:r>
          </a:p>
        </p:txBody>
      </p:sp>
      <p:sp>
        <p:nvSpPr>
          <p:cNvPr id="10" name="Marcador de Posição do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4644008" y="5301208"/>
            <a:ext cx="4032250" cy="865187"/>
          </a:xfrm>
        </p:spPr>
        <p:txBody>
          <a:bodyPr/>
          <a:lstStyle>
            <a:lvl1pPr marL="0" marR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/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t>Autor1, Autor2, Autor 3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t>Mail1, mail2, mail3</a:t>
            </a:r>
            <a:endParaRPr lang="en-US" dirty="0"/>
          </a:p>
        </p:txBody>
      </p:sp>
      <p:sp>
        <p:nvSpPr>
          <p:cNvPr id="11" name="Marcador de Posição do Número do Diapositivo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‹nº›</a:t>
            </a:fld>
            <a:endParaRPr lang="pt-PT"/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6182245"/>
            <a:ext cx="6516217" cy="675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184576"/>
          </a:xfrm>
        </p:spPr>
        <p:txBody>
          <a:bodyPr/>
          <a:lstStyle/>
          <a:p>
            <a:pPr lvl="0"/>
            <a:r>
              <a:rPr lang="pt-PT" dirty="0"/>
              <a:t>Clique para editar os estilos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</p:spPr>
        <p:txBody>
          <a:bodyPr/>
          <a:lstStyle/>
          <a:p>
            <a:pPr algn="r"/>
            <a:fld id="{D4C49B74-5DB2-4B03-B1D2-7F6A3C51C318}" type="slidenum">
              <a:rPr/>
              <a:pPr algn="r"/>
              <a:t>‹nº›</a:t>
            </a:fld>
            <a:endParaRPr lang="pt-PT"/>
          </a:p>
        </p:txBody>
      </p:sp>
      <p:sp>
        <p:nvSpPr>
          <p:cNvPr id="14" name="Rectangle 30"/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algn="l"/>
            <a:r>
              <a:rPr lang="pt-PT" dirty="0"/>
              <a:t>Título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</p:spPr>
        <p:txBody>
          <a:bodyPr/>
          <a:lstStyle/>
          <a:p>
            <a:pPr algn="r"/>
            <a:fld id="{D4C49B74-5DB2-4B03-B1D2-7F6A3C51C318}" type="slidenum">
              <a:rPr/>
              <a:pPr algn="r"/>
              <a:t>‹nº›</a:t>
            </a:fld>
            <a:endParaRPr lang="pt-PT"/>
          </a:p>
        </p:txBody>
      </p:sp>
      <p:sp>
        <p:nvSpPr>
          <p:cNvPr id="14" name="Rectangle 30"/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algn="l"/>
            <a:r>
              <a:rPr lang="pt-PT" dirty="0"/>
              <a:t>Título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</p:spPr>
        <p:txBody>
          <a:bodyPr/>
          <a:lstStyle/>
          <a:p>
            <a:pPr algn="r"/>
            <a:fld id="{D4C49B74-5DB2-4B03-B1D2-7F6A3C51C318}" type="slidenum">
              <a:rPr/>
              <a:pPr algn="r"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6" cstate="print"/>
          <a:srcRect l="16573" b="80589"/>
          <a:stretch>
            <a:fillRect/>
          </a:stretch>
        </p:blipFill>
        <p:spPr bwMode="auto">
          <a:xfrm>
            <a:off x="-1" y="0"/>
            <a:ext cx="9144001" cy="1196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6" cstate="print"/>
          <a:srcRect l="16573" t="19411"/>
          <a:stretch>
            <a:fillRect/>
          </a:stretch>
        </p:blipFill>
        <p:spPr bwMode="auto">
          <a:xfrm>
            <a:off x="0" y="1196752"/>
            <a:ext cx="9144001" cy="5661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ângulo 12"/>
          <p:cNvSpPr/>
          <p:nvPr userDrawn="1"/>
        </p:nvSpPr>
        <p:spPr>
          <a:xfrm>
            <a:off x="0" y="1196752"/>
            <a:ext cx="9144000" cy="566124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30"/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algn="l"/>
            <a:r>
              <a:rPr lang="pt-PT" dirty="0"/>
              <a:t>Título</a:t>
            </a:r>
          </a:p>
        </p:txBody>
      </p:sp>
      <p:sp>
        <p:nvSpPr>
          <p:cNvPr id="12" name="Rectangle 12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184576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pt-PT" dirty="0"/>
              <a:t>Clique para 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15" name="CaixaDeTexto 14"/>
          <p:cNvSpPr txBox="1"/>
          <p:nvPr userDrawn="1"/>
        </p:nvSpPr>
        <p:spPr>
          <a:xfrm>
            <a:off x="0" y="116632"/>
            <a:ext cx="255577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373E48"/>
                </a:solidFill>
              </a:rPr>
              <a:t>ESRG</a:t>
            </a:r>
          </a:p>
          <a:p>
            <a:r>
              <a:rPr lang="en-US" sz="2100" b="1" dirty="0">
                <a:solidFill>
                  <a:srgbClr val="00A2D3"/>
                </a:solidFill>
              </a:rPr>
              <a:t>Embedded Systems</a:t>
            </a:r>
          </a:p>
          <a:p>
            <a:r>
              <a:rPr lang="en-US" sz="2100" b="1" dirty="0">
                <a:solidFill>
                  <a:srgbClr val="00A2D3"/>
                </a:solidFill>
              </a:rPr>
              <a:t>Research Group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7" cstate="print"/>
          <a:srcRect l="3813" r="37962" b="1449"/>
          <a:stretch>
            <a:fillRect/>
          </a:stretch>
        </p:blipFill>
        <p:spPr bwMode="auto">
          <a:xfrm>
            <a:off x="0" y="1196752"/>
            <a:ext cx="1115616" cy="5661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</p:spPr>
        <p:txBody>
          <a:bodyPr/>
          <a:lstStyle/>
          <a:p>
            <a:pPr algn="r"/>
            <a:fld id="{D4C49B74-5DB2-4B03-B1D2-7F6A3C51C318}" type="slidenum">
              <a:rPr/>
              <a:pPr algn="r"/>
              <a:t>‹nº›</a:t>
            </a:fld>
            <a:endParaRPr lang="pt-P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defPPr>
        <a:defRPr lang="pt-PT" sz="4400">
          <a:solidFill>
            <a:schemeClr val="tx1"/>
          </a:solidFill>
          <a:latin typeface="+mj-lt"/>
          <a:ea typeface="+mj-ea"/>
          <a:cs typeface="+mj-cs"/>
        </a:defRPr>
      </a:defPPr>
      <a:lvl1pPr algn="l" eaLnBrk="1" latinLnBrk="0" hangingPunct="1">
        <a:buNone/>
        <a:defRPr lang="pt-PT" sz="3600">
          <a:solidFill>
            <a:srgbClr val="373E48"/>
          </a:solidFill>
          <a:latin typeface="+mj-lt"/>
        </a:defRPr>
      </a:lvl1pPr>
    </p:titleStyle>
    <p:bodyStyle>
      <a:defPPr>
        <a:defRPr lang="pt-PT">
          <a:solidFill>
            <a:schemeClr val="tx1"/>
          </a:solidFill>
          <a:latin typeface="+mn-lt"/>
          <a:ea typeface="+mn-ea"/>
          <a:cs typeface="+mn-cs"/>
        </a:defRPr>
      </a:defPPr>
      <a:lvl1pPr marL="342900" indent="-342900" eaLnBrk="1" latinLnBrk="0" hangingPunct="1">
        <a:buChar char="•"/>
        <a:defRPr lang="pt-PT" sz="2800">
          <a:solidFill>
            <a:srgbClr val="373E48"/>
          </a:solidFill>
          <a:latin typeface="+mn-lt"/>
        </a:defRPr>
      </a:lvl1pPr>
      <a:lvl2pPr marL="742950" indent="-285750" eaLnBrk="1" hangingPunct="1">
        <a:buChar char="–"/>
        <a:defRPr lang="pt-PT" sz="2400">
          <a:solidFill>
            <a:srgbClr val="00A2D3"/>
          </a:solidFill>
          <a:latin typeface="+mn-lt"/>
        </a:defRPr>
      </a:lvl2pPr>
      <a:lvl3pPr marL="1143000" indent="-228600" eaLnBrk="1" hangingPunct="1">
        <a:buChar char="•"/>
        <a:defRPr lang="pt-PT" sz="2400">
          <a:solidFill>
            <a:srgbClr val="373E48"/>
          </a:solidFill>
          <a:latin typeface="+mn-lt"/>
        </a:defRPr>
      </a:lvl3pPr>
      <a:lvl4pPr marL="1600200" indent="-228600" eaLnBrk="1" hangingPunct="1">
        <a:buChar char="–"/>
        <a:defRPr lang="pt-PT" sz="2000">
          <a:latin typeface="+mn-lt"/>
        </a:defRPr>
      </a:lvl4pPr>
      <a:lvl5pPr marL="2057400" indent="-228600" eaLnBrk="1" hangingPunct="1">
        <a:buChar char="»"/>
        <a:defRPr lang="pt-PT" sz="2000">
          <a:latin typeface="+mn-lt"/>
        </a:defRPr>
      </a:lvl5pPr>
      <a:lvl6pPr marL="2514600" indent="-228600" eaLnBrk="1" hangingPunct="1">
        <a:buChar char="•"/>
        <a:defRPr lang="pt-PT" sz="2000"/>
      </a:lvl6pPr>
      <a:lvl7pPr marL="2971800" indent="-228600" eaLnBrk="1" hangingPunct="1">
        <a:buChar char="•"/>
        <a:defRPr lang="pt-PT" sz="2000"/>
      </a:lvl7pPr>
      <a:lvl8pPr marL="3429000" indent="-228600" eaLnBrk="1" hangingPunct="1">
        <a:buChar char="•"/>
        <a:defRPr lang="pt-PT" sz="2000"/>
      </a:lvl8pPr>
      <a:lvl9pPr marL="3886200" indent="-228600" eaLnBrk="1" hangingPunct="1">
        <a:buChar char="•"/>
        <a:defRPr lang="pt-PT" sz="2000"/>
      </a:lvl9pPr>
    </p:bodyStyle>
    <p:otherStyle>
      <a:defPPr>
        <a:defRPr lang="pt-PT">
          <a:solidFill>
            <a:schemeClr val="tx1"/>
          </a:solidFill>
          <a:latin typeface="+mn-lt"/>
          <a:ea typeface="+mn-ea"/>
          <a:cs typeface="+mn-cs"/>
        </a:defRPr>
      </a:defPPr>
      <a:lvl1pPr marL="0" eaLnBrk="1" latinLnBrk="0" hangingPunct="1"/>
      <a:lvl2pPr marL="457200" eaLnBrk="1" hangingPunct="1"/>
      <a:lvl3pPr marL="914400" eaLnBrk="1" hangingPunct="1"/>
      <a:lvl4pPr marL="1371600" eaLnBrk="1" hangingPunct="1"/>
      <a:lvl5pPr marL="1828800" eaLnBrk="1" hangingPunct="1"/>
      <a:lvl6pPr marL="2286000" eaLnBrk="1" hangingPunct="1"/>
      <a:lvl7pPr marL="2743200" eaLnBrk="1" hangingPunct="1"/>
      <a:lvl8pPr marL="3200400" eaLnBrk="1" hangingPunct="1"/>
      <a:lvl9pPr marL="3657600" eaLnBrk="1" hangingPunct="1"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i="1"/>
              <a:t>iTest</a:t>
            </a:r>
            <a:endParaRPr lang="en-US" b="1" i="1" dirty="0"/>
          </a:p>
        </p:txBody>
      </p:sp>
      <p:sp>
        <p:nvSpPr>
          <p:cNvPr id="6" name="Marcador de Posição do Texto 5"/>
          <p:cNvSpPr>
            <a:spLocks noGrp="1"/>
          </p:cNvSpPr>
          <p:nvPr>
            <p:ph type="body" sz="quarter" idx="10"/>
          </p:nvPr>
        </p:nvSpPr>
        <p:spPr>
          <a:xfrm>
            <a:off x="1115616" y="5301208"/>
            <a:ext cx="7632848" cy="865187"/>
          </a:xfrm>
          <a:solidFill>
            <a:srgbClr val="FFFFFF">
              <a:alpha val="65000"/>
            </a:srgb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Fábio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Magalhães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– A75030</a:t>
            </a:r>
          </a:p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Rui Carvalho – A76279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600" dirty="0"/>
              <a:t>Analysis Presentation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04"/>
    </mc:Choice>
    <mc:Fallback xmlns="">
      <p:transition spd="slow" advTm="460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A4E4499A-185A-40C5-BC98-769742A3B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916832"/>
            <a:ext cx="7597352" cy="4608512"/>
          </a:xfrm>
        </p:spPr>
        <p:txBody>
          <a:bodyPr/>
          <a:lstStyle/>
          <a:p>
            <a:pPr lvl="0"/>
            <a:r>
              <a:rPr lang="en-GB" dirty="0"/>
              <a:t>Diagnose User</a:t>
            </a:r>
            <a:endParaRPr lang="pt-PT" dirty="0"/>
          </a:p>
          <a:p>
            <a:pPr lvl="0"/>
            <a:r>
              <a:rPr lang="en-GB" dirty="0"/>
              <a:t>Display the vision test on the TFT screen.</a:t>
            </a:r>
            <a:endParaRPr lang="pt-PT" dirty="0"/>
          </a:p>
          <a:p>
            <a:pPr lvl="0"/>
            <a:r>
              <a:rPr lang="en-GB" dirty="0"/>
              <a:t>Detect user interaction.</a:t>
            </a:r>
            <a:endParaRPr lang="pt-PT" dirty="0"/>
          </a:p>
          <a:p>
            <a:pPr lvl="0"/>
            <a:r>
              <a:rPr lang="en-GB" dirty="0"/>
              <a:t>Measure the distance between the device and the patient.</a:t>
            </a:r>
            <a:endParaRPr lang="pt-PT" dirty="0"/>
          </a:p>
          <a:p>
            <a:pPr lvl="0"/>
            <a:r>
              <a:rPr lang="en-GB" dirty="0"/>
              <a:t>Check suitability of the ambient light.</a:t>
            </a:r>
            <a:endParaRPr lang="pt-PT" dirty="0"/>
          </a:p>
          <a:p>
            <a:pPr lvl="0"/>
            <a:r>
              <a:rPr lang="en-GB" dirty="0"/>
              <a:t>Recognise speech input data.</a:t>
            </a:r>
            <a:endParaRPr lang="pt-PT" dirty="0"/>
          </a:p>
          <a:p>
            <a:pPr lvl="0"/>
            <a:r>
              <a:rPr lang="en-GB" dirty="0"/>
              <a:t>Show malfunctions on the display.</a:t>
            </a:r>
            <a:endParaRPr lang="pt-PT" dirty="0"/>
          </a:p>
          <a:p>
            <a:pPr lvl="0"/>
            <a:r>
              <a:rPr lang="en-GB" dirty="0"/>
              <a:t>Give audio signals.</a:t>
            </a:r>
            <a:endParaRPr lang="pt-PT" dirty="0"/>
          </a:p>
          <a:p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AE8B1850-488F-41FF-9508-406015FF92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10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AE5C500-1609-4150-B6D9-3FFD60041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Functional</a:t>
            </a:r>
            <a:r>
              <a:rPr lang="pt-PT" dirty="0"/>
              <a:t> </a:t>
            </a:r>
            <a:r>
              <a:rPr lang="pt-PT" dirty="0" err="1"/>
              <a:t>Requirements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16336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34C375E6-91FF-46B4-BCA8-9BFF71760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2924944"/>
            <a:ext cx="7597352" cy="3600400"/>
          </a:xfrm>
        </p:spPr>
        <p:txBody>
          <a:bodyPr/>
          <a:lstStyle/>
          <a:p>
            <a:pPr lvl="0"/>
            <a:r>
              <a:rPr lang="en-GB" dirty="0"/>
              <a:t>Low Cost and low power.</a:t>
            </a:r>
            <a:endParaRPr lang="pt-PT" dirty="0"/>
          </a:p>
          <a:p>
            <a:pPr lvl="0"/>
            <a:r>
              <a:rPr lang="en-GB" dirty="0"/>
              <a:t>User-friendly interface.</a:t>
            </a:r>
            <a:endParaRPr lang="pt-PT" dirty="0"/>
          </a:p>
          <a:p>
            <a:pPr lvl="0"/>
            <a:r>
              <a:rPr lang="en-GB" dirty="0"/>
              <a:t>Small and portable.</a:t>
            </a:r>
            <a:endParaRPr lang="pt-PT" dirty="0"/>
          </a:p>
          <a:p>
            <a:pPr lvl="0"/>
            <a:r>
              <a:rPr lang="en-GB" dirty="0"/>
              <a:t>The system must have low latency.</a:t>
            </a:r>
            <a:endParaRPr lang="pt-PT" dirty="0"/>
          </a:p>
          <a:p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4D706731-4AE6-44A4-ACA7-8DC4AFF80E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11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2DEE7C0-78EC-49E5-B45E-34849A57A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Non-Functional Requirements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41682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CEBF6753-C4EB-4DCB-B10F-D3976E92A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517232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en-GB" dirty="0"/>
              <a:t>STM32f4 Discovery Board</a:t>
            </a:r>
            <a:endParaRPr lang="pt-PT" sz="2000" dirty="0"/>
          </a:p>
          <a:p>
            <a:pPr lvl="1"/>
            <a:r>
              <a:rPr lang="en-GB" dirty="0"/>
              <a:t>STM32F407VGT6 MCU</a:t>
            </a:r>
            <a:endParaRPr lang="pt-PT" sz="1800" dirty="0"/>
          </a:p>
          <a:p>
            <a:pPr lvl="1"/>
            <a:r>
              <a:rPr lang="en-GB" dirty="0"/>
              <a:t>32-bit ARM Cortex-M4 CPU with FPU core</a:t>
            </a:r>
            <a:endParaRPr lang="pt-PT" sz="1800" dirty="0"/>
          </a:p>
          <a:p>
            <a:pPr lvl="1"/>
            <a:r>
              <a:rPr lang="en-GB" dirty="0"/>
              <a:t>1-Mbyte Flash Memory</a:t>
            </a:r>
            <a:endParaRPr lang="pt-PT" sz="1800" dirty="0"/>
          </a:p>
          <a:p>
            <a:pPr lvl="1"/>
            <a:r>
              <a:rPr lang="en-GB" dirty="0"/>
              <a:t>192-Kbyte RAM</a:t>
            </a:r>
            <a:endParaRPr lang="pt-PT" sz="1800" dirty="0"/>
          </a:p>
          <a:p>
            <a:pPr lvl="1"/>
            <a:r>
              <a:rPr lang="en-GB" dirty="0"/>
              <a:t>MP45DT02 ST MEMS Digital Microphone</a:t>
            </a:r>
            <a:endParaRPr lang="pt-PT" sz="1800" dirty="0"/>
          </a:p>
          <a:p>
            <a:pPr lvl="1"/>
            <a:r>
              <a:rPr lang="en-GB" dirty="0"/>
              <a:t>CS43L22 Audio DAC</a:t>
            </a:r>
            <a:endParaRPr lang="pt-PT" sz="1800" dirty="0"/>
          </a:p>
          <a:p>
            <a:pPr lvl="1"/>
            <a:r>
              <a:rPr lang="en-GB" dirty="0"/>
              <a:t>Up to 17 timers</a:t>
            </a:r>
            <a:endParaRPr lang="pt-PT" sz="1800" dirty="0"/>
          </a:p>
          <a:p>
            <a:pPr lvl="1"/>
            <a:r>
              <a:rPr lang="en-GB" dirty="0"/>
              <a:t>3 ADC 12-bit (up to 24 channels)</a:t>
            </a:r>
            <a:endParaRPr lang="pt-PT" sz="1800" dirty="0"/>
          </a:p>
          <a:p>
            <a:pPr lvl="1"/>
            <a:r>
              <a:rPr lang="en-GB" dirty="0"/>
              <a:t>General-Purpose DMA</a:t>
            </a:r>
            <a:endParaRPr lang="pt-PT" sz="1800" dirty="0"/>
          </a:p>
          <a:p>
            <a:pPr lvl="0"/>
            <a:r>
              <a:rPr lang="en-GB" dirty="0"/>
              <a:t>Light sensor</a:t>
            </a:r>
            <a:endParaRPr lang="pt-PT" sz="2000" dirty="0"/>
          </a:p>
          <a:p>
            <a:pPr lvl="1"/>
            <a:r>
              <a:rPr lang="en-GB" dirty="0"/>
              <a:t>LDR 1K-10K Ω</a:t>
            </a:r>
            <a:endParaRPr lang="pt-PT" sz="1800" dirty="0"/>
          </a:p>
          <a:p>
            <a:pPr lvl="0"/>
            <a:r>
              <a:rPr lang="en-GB" dirty="0"/>
              <a:t>Ultrasonic distance measurement</a:t>
            </a:r>
            <a:endParaRPr lang="pt-PT" sz="2000" dirty="0"/>
          </a:p>
          <a:p>
            <a:pPr lvl="1"/>
            <a:r>
              <a:rPr lang="en-GB" dirty="0"/>
              <a:t>HC-SR04</a:t>
            </a:r>
            <a:endParaRPr lang="pt-PT" sz="1800" dirty="0"/>
          </a:p>
          <a:p>
            <a:pPr lvl="1"/>
            <a:r>
              <a:rPr lang="en-GB" dirty="0"/>
              <a:t>2-400 cm of non-contact measurement</a:t>
            </a:r>
            <a:endParaRPr lang="pt-PT" sz="1800" dirty="0"/>
          </a:p>
          <a:p>
            <a:pPr lvl="0"/>
            <a:r>
              <a:rPr lang="en-GB" dirty="0"/>
              <a:t>MEMS Digital Microphone onboard</a:t>
            </a:r>
            <a:endParaRPr lang="pt-PT" sz="2000" dirty="0"/>
          </a:p>
          <a:p>
            <a:pPr lvl="0"/>
            <a:r>
              <a:rPr lang="en-GB" dirty="0"/>
              <a:t>TFT w/ Touchscreen</a:t>
            </a:r>
            <a:endParaRPr lang="pt-PT" sz="2000" dirty="0"/>
          </a:p>
          <a:p>
            <a:pPr lvl="1"/>
            <a:r>
              <a:rPr lang="en-GB" dirty="0"/>
              <a:t>ILI9488 Display Driver</a:t>
            </a:r>
            <a:endParaRPr lang="pt-PT" sz="1800" dirty="0"/>
          </a:p>
          <a:p>
            <a:pPr lvl="1"/>
            <a:r>
              <a:rPr lang="en-GB" dirty="0"/>
              <a:t>320x480 Resolution</a:t>
            </a:r>
            <a:endParaRPr lang="pt-PT" sz="1800" dirty="0"/>
          </a:p>
          <a:p>
            <a:pPr lvl="1"/>
            <a:r>
              <a:rPr lang="en-GB" dirty="0"/>
              <a:t>Resistive Touchscreen</a:t>
            </a:r>
            <a:endParaRPr lang="pt-PT" sz="180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3412036-10AE-4AE2-80ED-07238CC311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12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6D3888A-881B-4E84-ACCA-5DE516F6E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Hardware Specifications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66297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68B064E-3512-440F-82CA-A58321F299B9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74"/>
          <a:stretch/>
        </p:blipFill>
        <p:spPr bwMode="auto">
          <a:xfrm rot="5400000">
            <a:off x="3675620" y="3475932"/>
            <a:ext cx="2296815" cy="393858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23A14C12-BD64-43CF-BF6F-2E98CA30E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3024338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GB" dirty="0"/>
              <a:t>The STM32F4DISCOVERY Discovery allows development with the STM32F407VG high performance microcontroller with the ARM® Cortex®-M4 32-bit core.</a:t>
            </a:r>
            <a:endParaRPr lang="pt-PT" dirty="0"/>
          </a:p>
          <a:p>
            <a:pPr marL="0" indent="0" algn="just">
              <a:buNone/>
            </a:pPr>
            <a:r>
              <a:rPr lang="en-GB" dirty="0"/>
              <a:t>Based on STM32F407VG, it includes an ST-LINK/V2 embedded debug tool, two ST-MEMS digital accelerometers, a digital microphone, one audio DAC with integrated class D speaker driver, LEDs, push buttons and a USB OTG micro-AB connector. </a:t>
            </a:r>
            <a:endParaRPr lang="pt-PT" dirty="0"/>
          </a:p>
          <a:p>
            <a:pPr marL="0" indent="0">
              <a:buNone/>
            </a:pPr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04148D86-DC6D-4783-91E0-58DD25862C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13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5C5498E-FBEA-4AE5-8357-E8DBEFC3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STM32F4 </a:t>
            </a:r>
            <a:r>
              <a:rPr lang="pt-PT" dirty="0" err="1"/>
              <a:t>Discovery</a:t>
            </a:r>
            <a:r>
              <a:rPr lang="pt-PT" dirty="0"/>
              <a:t> </a:t>
            </a:r>
            <a:r>
              <a:rPr lang="pt-PT" dirty="0" err="1"/>
              <a:t>Board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30300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0BB9E77F-8AF0-4C70-8610-6D431FECD9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14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AAF2E3B-16FE-42C8-B74B-51309F6FD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LDR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8B7CB6D-996A-4732-9A3E-B49CD16B172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5616" y="4077072"/>
            <a:ext cx="3888432" cy="2181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33C4C09-7D62-4DCD-ADAE-A6F07A07426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784" y="4056472"/>
            <a:ext cx="3769007" cy="2336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https://images-na.ssl-images-amazon.com/images/I/41%2Bub4t7HgL._SX342_.jpg">
            <a:extLst>
              <a:ext uri="{FF2B5EF4-FFF2-40B4-BE49-F238E27FC236}">
                <a16:creationId xmlns:a16="http://schemas.microsoft.com/office/drawing/2014/main" id="{94CDF088-39BA-47C1-9546-35E2B277A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836712"/>
            <a:ext cx="3676423" cy="367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0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19999E01-494A-4E87-97B0-E41CA08981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Specifications</a:t>
            </a:r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r>
              <a:rPr lang="pt-PT" dirty="0"/>
              <a:t>Interface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2EFA56FD-3A3F-4ABE-8E2F-DF2D1A6CB8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15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3B2BCA4-6C33-44D3-A930-38DF7852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LDR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D356B4AD-B1DF-4F33-9A10-E320D02F71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944201"/>
              </p:ext>
            </p:extLst>
          </p:nvPr>
        </p:nvGraphicFramePr>
        <p:xfrm>
          <a:off x="1475656" y="2105142"/>
          <a:ext cx="7416824" cy="1964438"/>
        </p:xfrm>
        <a:graphic>
          <a:graphicData uri="http://schemas.openxmlformats.org/drawingml/2006/table">
            <a:tbl>
              <a:tblPr firstRow="1" firstCol="1" bandRow="1"/>
              <a:tblGrid>
                <a:gridCol w="3708412">
                  <a:extLst>
                    <a:ext uri="{9D8B030D-6E8A-4147-A177-3AD203B41FA5}">
                      <a16:colId xmlns:a16="http://schemas.microsoft.com/office/drawing/2014/main" val="1778178540"/>
                    </a:ext>
                  </a:extLst>
                </a:gridCol>
                <a:gridCol w="3708412">
                  <a:extLst>
                    <a:ext uri="{9D8B030D-6E8A-4147-A177-3AD203B41FA5}">
                      <a16:colId xmlns:a16="http://schemas.microsoft.com/office/drawing/2014/main" val="2642353276"/>
                    </a:ext>
                  </a:extLst>
                </a:gridCol>
              </a:tblGrid>
              <a:tr h="19506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Bright Resistance (100 lux)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5k Ω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5768836"/>
                  </a:ext>
                </a:extLst>
              </a:tr>
              <a:tr h="19506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Dark Resistance (10 lux)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10k Ω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1890970"/>
                  </a:ext>
                </a:extLst>
              </a:tr>
              <a:tr h="32994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Very Bright Resistance (100 lux)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400 Ω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0917503"/>
                  </a:ext>
                </a:extLst>
              </a:tr>
              <a:tr h="19506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Max Voltage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150 V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431409"/>
                  </a:ext>
                </a:extLst>
              </a:tr>
              <a:tr h="19506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Max Power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 mW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1370077"/>
                  </a:ext>
                </a:extLst>
              </a:tr>
              <a:tr h="32994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Ambient Temperature Range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-30 ~ +70 °C</a:t>
                      </a:r>
                      <a:endParaRPr lang="pt-PT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1725484"/>
                  </a:ext>
                </a:extLst>
              </a:tr>
            </a:tbl>
          </a:graphicData>
        </a:graphic>
      </p:graphicFrame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96A2DB6F-9A5B-467F-94E4-D0A5AEE4A1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844489"/>
              </p:ext>
            </p:extLst>
          </p:nvPr>
        </p:nvGraphicFramePr>
        <p:xfrm>
          <a:off x="1475656" y="5013176"/>
          <a:ext cx="7416825" cy="652272"/>
        </p:xfrm>
        <a:graphic>
          <a:graphicData uri="http://schemas.openxmlformats.org/drawingml/2006/table">
            <a:tbl>
              <a:tblPr firstRow="1" firstCol="1" bandRow="1"/>
              <a:tblGrid>
                <a:gridCol w="2471984">
                  <a:extLst>
                    <a:ext uri="{9D8B030D-6E8A-4147-A177-3AD203B41FA5}">
                      <a16:colId xmlns:a16="http://schemas.microsoft.com/office/drawing/2014/main" val="1063343343"/>
                    </a:ext>
                  </a:extLst>
                </a:gridCol>
                <a:gridCol w="2471984">
                  <a:extLst>
                    <a:ext uri="{9D8B030D-6E8A-4147-A177-3AD203B41FA5}">
                      <a16:colId xmlns:a16="http://schemas.microsoft.com/office/drawing/2014/main" val="4243613759"/>
                    </a:ext>
                  </a:extLst>
                </a:gridCol>
                <a:gridCol w="2472857">
                  <a:extLst>
                    <a:ext uri="{9D8B030D-6E8A-4147-A177-3AD203B41FA5}">
                      <a16:colId xmlns:a16="http://schemas.microsoft.com/office/drawing/2014/main" val="2282354076"/>
                    </a:ext>
                  </a:extLst>
                </a:gridCol>
              </a:tblGrid>
              <a:tr h="30400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Pin Name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Pin Function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527931"/>
                  </a:ext>
                </a:extLst>
              </a:tr>
              <a:tr h="30400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LDR OUT</a:t>
                      </a:r>
                      <a:endParaRPr lang="pt-PT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PC5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ADC12_IN15</a:t>
                      </a:r>
                      <a:endParaRPr lang="pt-PT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5777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7003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4684108-E27D-4A26-975E-5CDE2EE83E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16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0C05ED0F-A39C-4291-B37E-2B8FB57C9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LDR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B4C8A68D-664A-4FDD-8F23-7F640E9B0B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395761"/>
              </p:ext>
            </p:extLst>
          </p:nvPr>
        </p:nvGraphicFramePr>
        <p:xfrm>
          <a:off x="1473190" y="4754620"/>
          <a:ext cx="7111882" cy="1770724"/>
        </p:xfrm>
        <a:graphic>
          <a:graphicData uri="http://schemas.openxmlformats.org/drawingml/2006/table">
            <a:tbl>
              <a:tblPr firstRow="1" firstCol="1" bandRow="1"/>
              <a:tblGrid>
                <a:gridCol w="2666762">
                  <a:extLst>
                    <a:ext uri="{9D8B030D-6E8A-4147-A177-3AD203B41FA5}">
                      <a16:colId xmlns:a16="http://schemas.microsoft.com/office/drawing/2014/main" val="363299251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378460318"/>
                    </a:ext>
                  </a:extLst>
                </a:gridCol>
                <a:gridCol w="2068856">
                  <a:extLst>
                    <a:ext uri="{9D8B030D-6E8A-4147-A177-3AD203B41FA5}">
                      <a16:colId xmlns:a16="http://schemas.microsoft.com/office/drawing/2014/main" val="494485415"/>
                    </a:ext>
                  </a:extLst>
                </a:gridCol>
              </a:tblGrid>
              <a:tr h="5592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Light Level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Expected Output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Real output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8838681"/>
                  </a:ext>
                </a:extLst>
              </a:tr>
              <a:tr h="27252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Bright (100 lux)</a:t>
                      </a:r>
                      <a:endParaRPr lang="pt-PT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0.83 V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4473158"/>
                  </a:ext>
                </a:extLst>
              </a:tr>
              <a:tr h="27252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Dark (10 lux)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0.45 V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7015082"/>
                  </a:ext>
                </a:extLst>
              </a:tr>
              <a:tr h="5592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Good Lighting (250 lux)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1.43 V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PT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277006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B443610B-1463-4A08-A84E-EFAA35E5E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1054" y="3813704"/>
            <a:ext cx="561615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pt-PT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Best ambient light (250 lux) -&gt; 2.5k</a:t>
            </a:r>
            <a:r>
              <a:rPr kumimoji="0" lang="en-GB" altLang="pt-PT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Ω</a:t>
            </a:r>
            <a:endParaRPr kumimoji="0" lang="en-GB" altLang="pt-PT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28622DA9-9B5B-4397-87A7-E7347AC22040}"/>
                  </a:ext>
                </a:extLst>
              </p:cNvPr>
              <p:cNvSpPr/>
              <p:nvPr/>
            </p:nvSpPr>
            <p:spPr>
              <a:xfrm>
                <a:off x="3165702" y="1668309"/>
                <a:ext cx="3726854" cy="7899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400" i="1">
                          <a:latin typeface="Cambria Math" panose="02040503050406030204" pitchFamily="18" charset="0"/>
                        </a:rPr>
                        <m:t>𝑉𝑜</m:t>
                      </m:r>
                      <m:r>
                        <a:rPr lang="pt-PT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sz="2400" i="1">
                          <a:latin typeface="Cambria Math" panose="02040503050406030204" pitchFamily="18" charset="0"/>
                        </a:rPr>
                        <m:t>𝑉𝐶𝐶</m:t>
                      </m:r>
                      <m:r>
                        <a:rPr lang="pt-PT" sz="24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PT" sz="2400" i="1">
                          <a:latin typeface="Cambria Math" panose="02040503050406030204" pitchFamily="18" charset="0"/>
                        </a:rPr>
                        <m:t>𝑉𝐶𝐶</m:t>
                      </m:r>
                      <m:f>
                        <m:fPr>
                          <m:ctrlPr>
                            <a:rPr lang="pt-P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400" i="1">
                              <a:latin typeface="Cambria Math" panose="02040503050406030204" pitchFamily="18" charset="0"/>
                            </a:rPr>
                            <m:t>𝐿𝐷𝑅</m:t>
                          </m:r>
                        </m:num>
                        <m:den>
                          <m:r>
                            <a:rPr lang="pt-PT" sz="2400" i="1">
                              <a:latin typeface="Cambria Math" panose="02040503050406030204" pitchFamily="18" charset="0"/>
                            </a:rPr>
                            <m:t>𝐿𝐷𝑅</m:t>
                          </m:r>
                          <m:r>
                            <a:rPr lang="pt-PT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PT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pt-PT" sz="2400" dirty="0"/>
              </a:p>
            </p:txBody>
          </p:sp>
        </mc:Choice>
        <mc:Fallback xmlns="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28622DA9-9B5B-4397-87A7-E7347AC220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702" y="1668309"/>
                <a:ext cx="3726854" cy="7899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FE703D51-8CBA-43B0-B319-F876D9896624}"/>
                  </a:ext>
                </a:extLst>
              </p:cNvPr>
              <p:cNvSpPr/>
              <p:nvPr/>
            </p:nvSpPr>
            <p:spPr>
              <a:xfrm>
                <a:off x="3475659" y="2875965"/>
                <a:ext cx="3106941" cy="7899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400" i="1">
                          <a:latin typeface="Cambria Math" panose="02040503050406030204" pitchFamily="18" charset="0"/>
                        </a:rPr>
                        <m:t>𝑉𝑜</m:t>
                      </m:r>
                      <m:r>
                        <a:rPr lang="pt-PT" sz="2400" i="0">
                          <a:latin typeface="Cambria Math" panose="02040503050406030204" pitchFamily="18" charset="0"/>
                        </a:rPr>
                        <m:t>=5−5</m:t>
                      </m:r>
                      <m:f>
                        <m:fPr>
                          <m:ctrlPr>
                            <a:rPr lang="pt-P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400" i="1">
                              <a:latin typeface="Cambria Math" panose="02040503050406030204" pitchFamily="18" charset="0"/>
                            </a:rPr>
                            <m:t>𝐿𝐷𝑅</m:t>
                          </m:r>
                        </m:num>
                        <m:den>
                          <m:r>
                            <a:rPr lang="pt-PT" sz="2400" i="1">
                              <a:latin typeface="Cambria Math" panose="02040503050406030204" pitchFamily="18" charset="0"/>
                            </a:rPr>
                            <m:t>𝐿𝐷𝑅</m:t>
                          </m:r>
                          <m:r>
                            <a:rPr lang="pt-PT" sz="2400" i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pt-PT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</m:oMath>
                  </m:oMathPara>
                </a14:m>
                <a:endParaRPr lang="pt-PT" sz="2400" dirty="0"/>
              </a:p>
            </p:txBody>
          </p:sp>
        </mc:Choice>
        <mc:Fallback xmlns="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FE703D51-8CBA-43B0-B319-F876D98966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5659" y="2875965"/>
                <a:ext cx="3106941" cy="7899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1570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60355D3-EA51-4B2C-849F-413F8C5A09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17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09078712-FBEA-4D05-A6C0-E9854C6E7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HC-SR04</a:t>
            </a:r>
          </a:p>
        </p:txBody>
      </p:sp>
      <p:pic>
        <p:nvPicPr>
          <p:cNvPr id="7170" name="Picture 2" descr="http://www.robotshop.com/media/catalog/product/cache/7/image/900x900/9df78eab33525d08d6e5fb8d27136e95/h/c/hc-sr04-ultrasonic-range-finder-2.png">
            <a:extLst>
              <a:ext uri="{FF2B5EF4-FFF2-40B4-BE49-F238E27FC236}">
                <a16:creationId xmlns:a16="http://schemas.microsoft.com/office/drawing/2014/main" id="{5EA17920-AE20-48F0-B7A9-7228DE6CA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980728"/>
            <a:ext cx="5877272" cy="587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308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C2F0566A-D878-49EB-9249-B3AFD7303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Specifications</a:t>
            </a:r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r>
              <a:rPr lang="pt-PT" dirty="0"/>
              <a:t>Interface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4BF0B53-5F0C-4F8F-B07E-88E9A0231E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18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CB3CF71-430D-4722-8E58-FCD676BB4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HC-SR04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AE332B15-3634-4119-A422-704B40A2E1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0456926"/>
              </p:ext>
            </p:extLst>
          </p:nvPr>
        </p:nvGraphicFramePr>
        <p:xfrm>
          <a:off x="1295128" y="1938136"/>
          <a:ext cx="7597352" cy="2282952"/>
        </p:xfrm>
        <a:graphic>
          <a:graphicData uri="http://schemas.openxmlformats.org/drawingml/2006/table">
            <a:tbl>
              <a:tblPr firstRow="1" firstCol="1" bandRow="1"/>
              <a:tblGrid>
                <a:gridCol w="3798676">
                  <a:extLst>
                    <a:ext uri="{9D8B030D-6E8A-4147-A177-3AD203B41FA5}">
                      <a16:colId xmlns:a16="http://schemas.microsoft.com/office/drawing/2014/main" val="2284322469"/>
                    </a:ext>
                  </a:extLst>
                </a:gridCol>
                <a:gridCol w="3798676">
                  <a:extLst>
                    <a:ext uri="{9D8B030D-6E8A-4147-A177-3AD203B41FA5}">
                      <a16:colId xmlns:a16="http://schemas.microsoft.com/office/drawing/2014/main" val="38301742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Working Voltage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5V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92510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Working Current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15mA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0822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Working Frequency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40KHZ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60965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Max Range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4m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1438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Min Range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2cm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5098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Measuring Angle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15°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83746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Trigger </a:t>
                      </a: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Signal</a:t>
                      </a:r>
                      <a:endParaRPr lang="pt-PT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10us TTL pulse</a:t>
                      </a:r>
                      <a:endParaRPr lang="pt-PT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602382"/>
                  </a:ext>
                </a:extLst>
              </a:tr>
            </a:tbl>
          </a:graphicData>
        </a:graphic>
      </p:graphicFrame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243C3DF7-C7BF-464E-9470-09A6B20A5C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642631"/>
              </p:ext>
            </p:extLst>
          </p:nvPr>
        </p:nvGraphicFramePr>
        <p:xfrm>
          <a:off x="1295128" y="5157192"/>
          <a:ext cx="7597351" cy="978408"/>
        </p:xfrm>
        <a:graphic>
          <a:graphicData uri="http://schemas.openxmlformats.org/drawingml/2006/table">
            <a:tbl>
              <a:tblPr firstRow="1" firstCol="1" bandRow="1"/>
              <a:tblGrid>
                <a:gridCol w="2532152">
                  <a:extLst>
                    <a:ext uri="{9D8B030D-6E8A-4147-A177-3AD203B41FA5}">
                      <a16:colId xmlns:a16="http://schemas.microsoft.com/office/drawing/2014/main" val="3270296763"/>
                    </a:ext>
                  </a:extLst>
                </a:gridCol>
                <a:gridCol w="2532152">
                  <a:extLst>
                    <a:ext uri="{9D8B030D-6E8A-4147-A177-3AD203B41FA5}">
                      <a16:colId xmlns:a16="http://schemas.microsoft.com/office/drawing/2014/main" val="3612482080"/>
                    </a:ext>
                  </a:extLst>
                </a:gridCol>
                <a:gridCol w="2533047">
                  <a:extLst>
                    <a:ext uri="{9D8B030D-6E8A-4147-A177-3AD203B41FA5}">
                      <a16:colId xmlns:a16="http://schemas.microsoft.com/office/drawing/2014/main" val="23416622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Pin Name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Pin Function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25855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Trig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PA1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5694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Echo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PA0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TIM2_CH2</a:t>
                      </a:r>
                      <a:endParaRPr lang="pt-PT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4105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8910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7F82F8F0-95F0-485B-8724-E301151E2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864096"/>
          </a:xfrm>
        </p:spPr>
        <p:txBody>
          <a:bodyPr/>
          <a:lstStyle/>
          <a:p>
            <a:r>
              <a:rPr lang="pt-PT" dirty="0" err="1"/>
              <a:t>Test</a:t>
            </a:r>
            <a:r>
              <a:rPr lang="pt-PT" dirty="0"/>
              <a:t> Cases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63D2D1B2-6139-4BCB-80CC-B57C0876BE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19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70B26901-4969-417E-BE2C-2C7096564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HC-SR04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507EBD3D-91C2-411B-B8BE-CAEB73FFABE8}"/>
                  </a:ext>
                </a:extLst>
              </p:cNvPr>
              <p:cNvSpPr/>
              <p:nvPr/>
            </p:nvSpPr>
            <p:spPr>
              <a:xfrm>
                <a:off x="2189804" y="2115421"/>
                <a:ext cx="5808000" cy="7914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400" b="1" i="1">
                          <a:latin typeface="Cambria Math" panose="02040503050406030204" pitchFamily="18" charset="0"/>
                        </a:rPr>
                        <m:t>𝑫𝒊𝒔𝒕</m:t>
                      </m:r>
                      <m:r>
                        <a:rPr lang="pt-PT" sz="2400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sz="2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400" b="1" i="1">
                              <a:latin typeface="Cambria Math" panose="02040503050406030204" pitchFamily="18" charset="0"/>
                            </a:rPr>
                            <m:t>𝑯𝒊𝒈𝒉𝑳𝒆𝒗𝒆𝒍𝑻𝒊𝒎𝒆</m:t>
                          </m:r>
                          <m:r>
                            <a:rPr lang="pt-PT" sz="2400" b="0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pt-PT" sz="2400" b="1" i="1">
                              <a:latin typeface="Cambria Math" panose="02040503050406030204" pitchFamily="18" charset="0"/>
                            </a:rPr>
                            <m:t>𝑺𝒐𝒖𝒏𝒅𝑺𝒑𝒆𝒆𝒅</m:t>
                          </m:r>
                        </m:num>
                        <m:den>
                          <m:r>
                            <a:rPr lang="pt-PT" sz="2400" b="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PT" sz="2400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507EBD3D-91C2-411B-B8BE-CAEB73FFAB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804" y="2115421"/>
                <a:ext cx="5808000" cy="7914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D35348FC-78B2-446D-B863-21C2E19991CB}"/>
                  </a:ext>
                </a:extLst>
              </p:cNvPr>
              <p:cNvSpPr/>
              <p:nvPr/>
            </p:nvSpPr>
            <p:spPr>
              <a:xfrm>
                <a:off x="4006840" y="3437284"/>
                <a:ext cx="2173928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400" b="1" i="1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pt-PT" sz="2400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sz="2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PT" sz="2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4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pt-PT" sz="2400" b="1" i="1">
                                  <a:latin typeface="Cambria Math" panose="02040503050406030204" pitchFamily="18" charset="0"/>
                                </a:rPr>
                                <m:t>𝒉𝒊</m:t>
                              </m:r>
                            </m:sub>
                          </m:sSub>
                          <m:r>
                            <a:rPr lang="pt-PT" sz="2400" b="0" i="0">
                              <a:latin typeface="Cambria Math" panose="02040503050406030204" pitchFamily="18" charset="0"/>
                            </a:rPr>
                            <m:t>×340</m:t>
                          </m:r>
                        </m:num>
                        <m:den>
                          <m:r>
                            <a:rPr lang="pt-PT" sz="2400" b="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PT" sz="2400" dirty="0"/>
              </a:p>
            </p:txBody>
          </p:sp>
        </mc:Choice>
        <mc:Fallback xmlns="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D35348FC-78B2-446D-B863-21C2E19991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840" y="3437284"/>
                <a:ext cx="2173928" cy="7838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7797C708-51AD-47A8-8A39-9BFB3DE05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29971"/>
              </p:ext>
            </p:extLst>
          </p:nvPr>
        </p:nvGraphicFramePr>
        <p:xfrm>
          <a:off x="1295128" y="4653136"/>
          <a:ext cx="7597352" cy="1304544"/>
        </p:xfrm>
        <a:graphic>
          <a:graphicData uri="http://schemas.openxmlformats.org/drawingml/2006/table">
            <a:tbl>
              <a:tblPr firstRow="1" firstCol="1" bandRow="1"/>
              <a:tblGrid>
                <a:gridCol w="2532153">
                  <a:extLst>
                    <a:ext uri="{9D8B030D-6E8A-4147-A177-3AD203B41FA5}">
                      <a16:colId xmlns:a16="http://schemas.microsoft.com/office/drawing/2014/main" val="1121501919"/>
                    </a:ext>
                  </a:extLst>
                </a:gridCol>
                <a:gridCol w="2532153">
                  <a:extLst>
                    <a:ext uri="{9D8B030D-6E8A-4147-A177-3AD203B41FA5}">
                      <a16:colId xmlns:a16="http://schemas.microsoft.com/office/drawing/2014/main" val="2294236362"/>
                    </a:ext>
                  </a:extLst>
                </a:gridCol>
                <a:gridCol w="2533046">
                  <a:extLst>
                    <a:ext uri="{9D8B030D-6E8A-4147-A177-3AD203B41FA5}">
                      <a16:colId xmlns:a16="http://schemas.microsoft.com/office/drawing/2014/main" val="2095033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Distance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Expected Output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Real output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51284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Min (2 cm)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 cm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2275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Max (400 cm)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400 cm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45950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 (150 cm)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150 cm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PT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1920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7409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iu-Latn-CA" smtClean="0"/>
              <a:pPr algn="r"/>
              <a:t>2</a:t>
            </a:fld>
            <a:endParaRPr lang="iu-Latn-CA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0FC715C8-FBAD-4B3F-86F6-75B2DCA03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Agenda</a:t>
            </a:r>
          </a:p>
        </p:txBody>
      </p:sp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A140C7FB-881A-4196-99EB-48015CD57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517232"/>
          </a:xfrm>
        </p:spPr>
        <p:txBody>
          <a:bodyPr>
            <a:normAutofit fontScale="92500" lnSpcReduction="10000"/>
          </a:bodyPr>
          <a:lstStyle/>
          <a:p>
            <a:r>
              <a:rPr lang="pt-PT" dirty="0" err="1"/>
              <a:t>Problem</a:t>
            </a:r>
            <a:r>
              <a:rPr lang="pt-PT" dirty="0"/>
              <a:t> </a:t>
            </a:r>
            <a:r>
              <a:rPr lang="pt-PT" dirty="0" err="1"/>
              <a:t>Statement</a:t>
            </a:r>
            <a:endParaRPr lang="pt-PT" dirty="0"/>
          </a:p>
          <a:p>
            <a:r>
              <a:rPr lang="pt-PT" dirty="0" err="1"/>
              <a:t>Market</a:t>
            </a:r>
            <a:r>
              <a:rPr lang="pt-PT" dirty="0"/>
              <a:t> </a:t>
            </a:r>
            <a:r>
              <a:rPr lang="pt-PT" dirty="0" err="1"/>
              <a:t>Study</a:t>
            </a:r>
            <a:endParaRPr lang="pt-PT" dirty="0"/>
          </a:p>
          <a:p>
            <a:r>
              <a:rPr lang="pt-PT" dirty="0" err="1"/>
              <a:t>Constrains</a:t>
            </a:r>
            <a:endParaRPr lang="pt-PT" dirty="0"/>
          </a:p>
          <a:p>
            <a:r>
              <a:rPr lang="pt-PT" dirty="0" err="1"/>
              <a:t>Requirements</a:t>
            </a:r>
            <a:endParaRPr lang="pt-PT" dirty="0"/>
          </a:p>
          <a:p>
            <a:r>
              <a:rPr lang="pt-PT" dirty="0" err="1"/>
              <a:t>Specifications</a:t>
            </a:r>
            <a:endParaRPr lang="pt-PT" dirty="0"/>
          </a:p>
          <a:p>
            <a:r>
              <a:rPr lang="pt-PT" dirty="0" err="1"/>
              <a:t>System</a:t>
            </a:r>
            <a:r>
              <a:rPr lang="pt-PT" dirty="0"/>
              <a:t> </a:t>
            </a:r>
            <a:r>
              <a:rPr lang="pt-PT" dirty="0" err="1"/>
              <a:t>Overview</a:t>
            </a:r>
            <a:endParaRPr lang="pt-PT" dirty="0"/>
          </a:p>
          <a:p>
            <a:r>
              <a:rPr lang="pt-PT" dirty="0" err="1"/>
              <a:t>Events</a:t>
            </a:r>
            <a:endParaRPr lang="pt-PT" dirty="0"/>
          </a:p>
          <a:p>
            <a:r>
              <a:rPr lang="pt-PT" dirty="0"/>
              <a:t>Use Cases</a:t>
            </a:r>
          </a:p>
          <a:p>
            <a:r>
              <a:rPr lang="pt-PT" dirty="0" err="1"/>
              <a:t>State</a:t>
            </a:r>
            <a:r>
              <a:rPr lang="pt-PT" dirty="0"/>
              <a:t> </a:t>
            </a:r>
            <a:r>
              <a:rPr lang="pt-PT" dirty="0" err="1"/>
              <a:t>Chart</a:t>
            </a:r>
            <a:endParaRPr lang="pt-PT" dirty="0"/>
          </a:p>
          <a:p>
            <a:r>
              <a:rPr lang="pt-PT" dirty="0" err="1"/>
              <a:t>Sequence</a:t>
            </a:r>
            <a:r>
              <a:rPr lang="pt-PT" dirty="0"/>
              <a:t> </a:t>
            </a:r>
            <a:r>
              <a:rPr lang="pt-PT" dirty="0" err="1"/>
              <a:t>Diagram</a:t>
            </a:r>
            <a:endParaRPr lang="pt-PT" dirty="0"/>
          </a:p>
          <a:p>
            <a:r>
              <a:rPr lang="pt-PT" dirty="0" err="1"/>
              <a:t>System</a:t>
            </a:r>
            <a:r>
              <a:rPr lang="pt-PT" dirty="0"/>
              <a:t> </a:t>
            </a:r>
            <a:r>
              <a:rPr lang="pt-PT" dirty="0" err="1"/>
              <a:t>Stack</a:t>
            </a:r>
            <a:endParaRPr lang="pt-PT" dirty="0"/>
          </a:p>
          <a:p>
            <a:r>
              <a:rPr lang="pt-PT" dirty="0" err="1"/>
              <a:t>Flowcharts</a:t>
            </a:r>
            <a:endParaRPr lang="pt-PT" dirty="0"/>
          </a:p>
          <a:p>
            <a:r>
              <a:rPr lang="pt-PT" dirty="0"/>
              <a:t>Software </a:t>
            </a:r>
            <a:r>
              <a:rPr lang="pt-PT" dirty="0" err="1"/>
              <a:t>System</a:t>
            </a:r>
            <a:r>
              <a:rPr lang="pt-PT" dirty="0"/>
              <a:t> </a:t>
            </a:r>
            <a:r>
              <a:rPr lang="pt-PT" dirty="0" err="1"/>
              <a:t>Overview</a:t>
            </a:r>
            <a:endParaRPr lang="pt-PT" dirty="0"/>
          </a:p>
          <a:p>
            <a:r>
              <a:rPr lang="pt-PT" dirty="0" err="1"/>
              <a:t>Task</a:t>
            </a:r>
            <a:r>
              <a:rPr lang="pt-PT" dirty="0"/>
              <a:t> </a:t>
            </a:r>
            <a:r>
              <a:rPr lang="pt-PT" dirty="0" err="1"/>
              <a:t>Priority</a:t>
            </a:r>
            <a:endParaRPr lang="pt-PT" dirty="0"/>
          </a:p>
          <a:p>
            <a:r>
              <a:rPr lang="pt-PT" dirty="0" err="1"/>
              <a:t>Gantt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88917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6774915-AF8F-4C64-AE0E-7F16326C21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20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F4F4025-17D8-4709-83E8-DC2892D5D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Microphone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CC8EDC7-9C8F-4315-8092-BF9266249618}"/>
              </a:ext>
            </a:extLst>
          </p:cNvPr>
          <p:cNvPicPr/>
          <p:nvPr/>
        </p:nvPicPr>
        <p:blipFill>
          <a:blip r:embed="rId2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523" y="4077072"/>
            <a:ext cx="4215765" cy="2256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8" name="Picture 2" descr="http://www.my-ftm.com/wp-content/uploads/2015/11/ST_IMG1_pg21.jpg">
            <a:extLst>
              <a:ext uri="{FF2B5EF4-FFF2-40B4-BE49-F238E27FC236}">
                <a16:creationId xmlns:a16="http://schemas.microsoft.com/office/drawing/2014/main" id="{5653A658-0392-4DFD-A087-16F01BA9D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08" y="1525801"/>
            <a:ext cx="3237993" cy="224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95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76AA7CFC-3781-4E6A-82A2-A2452732A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196753"/>
            <a:ext cx="7597352" cy="5661247"/>
          </a:xfrm>
        </p:spPr>
        <p:txBody>
          <a:bodyPr/>
          <a:lstStyle/>
          <a:p>
            <a:r>
              <a:rPr lang="pt-PT" dirty="0" err="1"/>
              <a:t>Specifications</a:t>
            </a:r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r>
              <a:rPr lang="pt-PT" dirty="0"/>
              <a:t>Interface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76A93D62-055C-4384-976E-26C935FBBA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21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EF7045B2-ED87-4FD6-9C60-323E047D9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Microphone</a:t>
            </a:r>
            <a:endParaRPr lang="pt-PT" dirty="0"/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C3DFA5E9-38CB-4E53-9B86-D081DE1A43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470334"/>
              </p:ext>
            </p:extLst>
          </p:nvPr>
        </p:nvGraphicFramePr>
        <p:xfrm>
          <a:off x="1295127" y="1772816"/>
          <a:ext cx="7597353" cy="2790063"/>
        </p:xfrm>
        <a:graphic>
          <a:graphicData uri="http://schemas.openxmlformats.org/drawingml/2006/table">
            <a:tbl>
              <a:tblPr firstRow="1" firstCol="1" bandRow="1"/>
              <a:tblGrid>
                <a:gridCol w="3330260">
                  <a:extLst>
                    <a:ext uri="{9D8B030D-6E8A-4147-A177-3AD203B41FA5}">
                      <a16:colId xmlns:a16="http://schemas.microsoft.com/office/drawing/2014/main" val="3098390415"/>
                    </a:ext>
                  </a:extLst>
                </a:gridCol>
                <a:gridCol w="1425067">
                  <a:extLst>
                    <a:ext uri="{9D8B030D-6E8A-4147-A177-3AD203B41FA5}">
                      <a16:colId xmlns:a16="http://schemas.microsoft.com/office/drawing/2014/main" val="1883853536"/>
                    </a:ext>
                  </a:extLst>
                </a:gridCol>
                <a:gridCol w="1425067">
                  <a:extLst>
                    <a:ext uri="{9D8B030D-6E8A-4147-A177-3AD203B41FA5}">
                      <a16:colId xmlns:a16="http://schemas.microsoft.com/office/drawing/2014/main" val="770146936"/>
                    </a:ext>
                  </a:extLst>
                </a:gridCol>
                <a:gridCol w="1416959">
                  <a:extLst>
                    <a:ext uri="{9D8B030D-6E8A-4147-A177-3AD203B41FA5}">
                      <a16:colId xmlns:a16="http://schemas.microsoft.com/office/drawing/2014/main" val="1872428862"/>
                    </a:ext>
                  </a:extLst>
                </a:gridCol>
              </a:tblGrid>
              <a:tr h="876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Parameter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Min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Typical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Max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3930716"/>
                  </a:ext>
                </a:extLst>
              </a:tr>
              <a:tr h="876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Supply voltage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1.6V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1.8V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3.6V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6320152"/>
                  </a:ext>
                </a:extLst>
              </a:tr>
              <a:tr h="2012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Current in normal mode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0.65mA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0701187"/>
                  </a:ext>
                </a:extLst>
              </a:tr>
              <a:tr h="1581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Current in power-down mode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0.20mA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8775184"/>
                  </a:ext>
                </a:extLst>
              </a:tr>
              <a:tr h="755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Sensitivity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-29dBFS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-26dBFS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-23dBFS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4624255"/>
                  </a:ext>
                </a:extLst>
              </a:tr>
              <a:tr h="1581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clock frequency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MHz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2.4MHz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3.25 MHz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7513209"/>
                  </a:ext>
                </a:extLst>
              </a:tr>
              <a:tr h="755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10ms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700713"/>
                  </a:ext>
                </a:extLst>
              </a:tr>
              <a:tr h="2515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Low level logic voltage</a:t>
                      </a:r>
                      <a:endParaRPr lang="pt-PT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-0.3 V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0.35*Vdd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62779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 level logic </a:t>
                      </a:r>
                      <a:r>
                        <a:rPr lang="en-GB" sz="2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GB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voltage</a:t>
                      </a:r>
                      <a:endParaRPr lang="pt-PT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0.65*Vdd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Vdd+0.3</a:t>
                      </a:r>
                      <a:endParaRPr lang="pt-PT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814703"/>
                  </a:ext>
                </a:extLst>
              </a:tr>
            </a:tbl>
          </a:graphicData>
        </a:graphic>
      </p:graphicFrame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1B1942E8-2E7F-4EB5-9DE6-F2AE8C7153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115034"/>
              </p:ext>
            </p:extLst>
          </p:nvPr>
        </p:nvGraphicFramePr>
        <p:xfrm>
          <a:off x="1295127" y="5117214"/>
          <a:ext cx="7597353" cy="930021"/>
        </p:xfrm>
        <a:graphic>
          <a:graphicData uri="http://schemas.openxmlformats.org/drawingml/2006/table">
            <a:tbl>
              <a:tblPr firstRow="1" firstCol="1" bandRow="1"/>
              <a:tblGrid>
                <a:gridCol w="2532153">
                  <a:extLst>
                    <a:ext uri="{9D8B030D-6E8A-4147-A177-3AD203B41FA5}">
                      <a16:colId xmlns:a16="http://schemas.microsoft.com/office/drawing/2014/main" val="193308149"/>
                    </a:ext>
                  </a:extLst>
                </a:gridCol>
                <a:gridCol w="2532153">
                  <a:extLst>
                    <a:ext uri="{9D8B030D-6E8A-4147-A177-3AD203B41FA5}">
                      <a16:colId xmlns:a16="http://schemas.microsoft.com/office/drawing/2014/main" val="2011031011"/>
                    </a:ext>
                  </a:extLst>
                </a:gridCol>
                <a:gridCol w="2533047">
                  <a:extLst>
                    <a:ext uri="{9D8B030D-6E8A-4147-A177-3AD203B41FA5}">
                      <a16:colId xmlns:a16="http://schemas.microsoft.com/office/drawing/2014/main" val="1151762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Pin Name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Pin Function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6240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PDM Out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PC3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87377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Clock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PB10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TIM2_CH3</a:t>
                      </a:r>
                      <a:endParaRPr lang="pt-PT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503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7176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F9B7C4EC-7549-4016-814F-CBEE013C6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648072"/>
          </a:xfrm>
        </p:spPr>
        <p:txBody>
          <a:bodyPr/>
          <a:lstStyle/>
          <a:p>
            <a:r>
              <a:rPr lang="pt-PT" dirty="0" err="1"/>
              <a:t>Test</a:t>
            </a:r>
            <a:r>
              <a:rPr lang="pt-PT" dirty="0"/>
              <a:t> Case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C4F765E8-44B6-4F35-8CA9-719A72B94A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22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9D5797C-4CE5-4950-94C3-6CA8B68BC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Microphone</a:t>
            </a:r>
            <a:endParaRPr lang="pt-PT" dirty="0"/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FDEF4B83-9C7C-4A39-ABFD-6F1E855BF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603297"/>
              </p:ext>
            </p:extLst>
          </p:nvPr>
        </p:nvGraphicFramePr>
        <p:xfrm>
          <a:off x="1295128" y="1916832"/>
          <a:ext cx="7597351" cy="652272"/>
        </p:xfrm>
        <a:graphic>
          <a:graphicData uri="http://schemas.openxmlformats.org/drawingml/2006/table">
            <a:tbl>
              <a:tblPr firstRow="1" firstCol="1" bandRow="1"/>
              <a:tblGrid>
                <a:gridCol w="2532152">
                  <a:extLst>
                    <a:ext uri="{9D8B030D-6E8A-4147-A177-3AD203B41FA5}">
                      <a16:colId xmlns:a16="http://schemas.microsoft.com/office/drawing/2014/main" val="4181098213"/>
                    </a:ext>
                  </a:extLst>
                </a:gridCol>
                <a:gridCol w="2532152">
                  <a:extLst>
                    <a:ext uri="{9D8B030D-6E8A-4147-A177-3AD203B41FA5}">
                      <a16:colId xmlns:a16="http://schemas.microsoft.com/office/drawing/2014/main" val="167639877"/>
                    </a:ext>
                  </a:extLst>
                </a:gridCol>
                <a:gridCol w="2533047">
                  <a:extLst>
                    <a:ext uri="{9D8B030D-6E8A-4147-A177-3AD203B41FA5}">
                      <a16:colId xmlns:a16="http://schemas.microsoft.com/office/drawing/2014/main" val="27392281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Expected Output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Real output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40345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Speak to microphone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Voice input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PT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1254818"/>
                  </a:ext>
                </a:extLst>
              </a:tr>
            </a:tbl>
          </a:graphicData>
        </a:graphic>
      </p:graphicFrame>
      <p:pic>
        <p:nvPicPr>
          <p:cNvPr id="11266" name="Picture 2" descr="https://inglesnoteclado.com.br/wp-content/uploads/2017/07/Como-Melhorar-o-Speaking-Em-Ingl%C3%AAs.png">
            <a:extLst>
              <a:ext uri="{FF2B5EF4-FFF2-40B4-BE49-F238E27FC236}">
                <a16:creationId xmlns:a16="http://schemas.microsoft.com/office/drawing/2014/main" id="{6C161F72-ADF7-4DD8-809F-87CE89535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779" y="3145168"/>
            <a:ext cx="3203041" cy="320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D6ABE6B-B832-4E9A-877B-D277ACCBE8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904" y="3847797"/>
            <a:ext cx="2068488" cy="206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244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0C220775-A7EE-4527-B997-4D398A077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2492896"/>
            <a:ext cx="7597352" cy="4032448"/>
          </a:xfrm>
        </p:spPr>
        <p:txBody>
          <a:bodyPr/>
          <a:lstStyle/>
          <a:p>
            <a:r>
              <a:rPr lang="en-GB" dirty="0"/>
              <a:t>ILI9488 Display Driver</a:t>
            </a:r>
            <a:endParaRPr lang="pt-PT" dirty="0"/>
          </a:p>
          <a:p>
            <a:r>
              <a:rPr lang="en-GB" dirty="0"/>
              <a:t>SPI Compatible</a:t>
            </a:r>
            <a:endParaRPr lang="pt-PT" dirty="0"/>
          </a:p>
          <a:p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2938C5C1-BAA1-4A5D-9EF0-6822177CBA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23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482F5F0-E6C8-4BCA-88CB-CFF2650E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Display</a:t>
            </a:r>
          </a:p>
        </p:txBody>
      </p:sp>
      <p:pic>
        <p:nvPicPr>
          <p:cNvPr id="5" name="Imagem 4" descr="https://i.ebayimg.com/images/g/EpoAAOSwtfhYnDTx/s-l1600.jpg">
            <a:extLst>
              <a:ext uri="{FF2B5EF4-FFF2-40B4-BE49-F238E27FC236}">
                <a16:creationId xmlns:a16="http://schemas.microsoft.com/office/drawing/2014/main" id="{AFF7521F-F675-4A7D-84DB-FAC190A73D22}"/>
              </a:ext>
            </a:extLst>
          </p:cNvPr>
          <p:cNvPicPr/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3" b="11278"/>
          <a:stretch/>
        </p:blipFill>
        <p:spPr bwMode="auto">
          <a:xfrm>
            <a:off x="3488349" y="1916832"/>
            <a:ext cx="5413251" cy="435254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94640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3A6983F7-5F19-4E31-9687-8121F06AFF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Specifications</a:t>
            </a:r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r>
              <a:rPr lang="pt-PT" dirty="0"/>
              <a:t>Interface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9A36AA2-062A-47AE-9094-FC429B0A36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24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B5AB0B6-5208-4482-A308-6C70CD605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Display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57EF9B00-7667-4DCE-B944-D63569569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337456"/>
              </p:ext>
            </p:extLst>
          </p:nvPr>
        </p:nvGraphicFramePr>
        <p:xfrm>
          <a:off x="1295128" y="1988840"/>
          <a:ext cx="7597352" cy="1550035"/>
        </p:xfrm>
        <a:graphic>
          <a:graphicData uri="http://schemas.openxmlformats.org/drawingml/2006/table">
            <a:tbl>
              <a:tblPr firstRow="1" firstCol="1" bandRow="1"/>
              <a:tblGrid>
                <a:gridCol w="3898718">
                  <a:extLst>
                    <a:ext uri="{9D8B030D-6E8A-4147-A177-3AD203B41FA5}">
                      <a16:colId xmlns:a16="http://schemas.microsoft.com/office/drawing/2014/main" val="2407154525"/>
                    </a:ext>
                  </a:extLst>
                </a:gridCol>
                <a:gridCol w="3698634">
                  <a:extLst>
                    <a:ext uri="{9D8B030D-6E8A-4147-A177-3AD203B41FA5}">
                      <a16:colId xmlns:a16="http://schemas.microsoft.com/office/drawing/2014/main" val="31371384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Resolution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320x480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80393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Frame Memory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345 kbytes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7964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Image 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 bits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91157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IO VCC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1.65 – 3.3 V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04876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Temperature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-40 ~ +85 °C</a:t>
                      </a:r>
                      <a:endParaRPr lang="pt-PT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8144598"/>
                  </a:ext>
                </a:extLst>
              </a:tr>
            </a:tbl>
          </a:graphicData>
        </a:graphic>
      </p:graphicFrame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8B5FB253-6423-4504-AEC4-FD6D40EAD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248670"/>
              </p:ext>
            </p:extLst>
          </p:nvPr>
        </p:nvGraphicFramePr>
        <p:xfrm>
          <a:off x="1295128" y="4575543"/>
          <a:ext cx="7597352" cy="1240028"/>
        </p:xfrm>
        <a:graphic>
          <a:graphicData uri="http://schemas.openxmlformats.org/drawingml/2006/table">
            <a:tbl>
              <a:tblPr firstRow="1" firstCol="1" bandRow="1"/>
              <a:tblGrid>
                <a:gridCol w="2532153">
                  <a:extLst>
                    <a:ext uri="{9D8B030D-6E8A-4147-A177-3AD203B41FA5}">
                      <a16:colId xmlns:a16="http://schemas.microsoft.com/office/drawing/2014/main" val="278815600"/>
                    </a:ext>
                  </a:extLst>
                </a:gridCol>
                <a:gridCol w="2532153">
                  <a:extLst>
                    <a:ext uri="{9D8B030D-6E8A-4147-A177-3AD203B41FA5}">
                      <a16:colId xmlns:a16="http://schemas.microsoft.com/office/drawing/2014/main" val="4215938587"/>
                    </a:ext>
                  </a:extLst>
                </a:gridCol>
                <a:gridCol w="2533046">
                  <a:extLst>
                    <a:ext uri="{9D8B030D-6E8A-4147-A177-3AD203B41FA5}">
                      <a16:colId xmlns:a16="http://schemas.microsoft.com/office/drawing/2014/main" val="13048028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Pin Name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Pin Function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8178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SCK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PA5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SPI1_SCK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644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MISO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PA6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SPI1_MISO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09325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MOSI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PA7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SPI1_MOSI</a:t>
                      </a:r>
                      <a:endParaRPr lang="pt-PT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29468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9483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85687B0C-E2A7-429E-8D04-24ECC7FA8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2276872"/>
            <a:ext cx="7597352" cy="4248472"/>
          </a:xfrm>
        </p:spPr>
        <p:txBody>
          <a:bodyPr/>
          <a:lstStyle/>
          <a:p>
            <a:r>
              <a:rPr lang="pt-PT" dirty="0" err="1"/>
              <a:t>Test</a:t>
            </a:r>
            <a:r>
              <a:rPr lang="pt-PT" dirty="0"/>
              <a:t> Cases</a:t>
            </a:r>
          </a:p>
          <a:p>
            <a:pPr marL="0" indent="0">
              <a:buNone/>
            </a:pPr>
            <a:r>
              <a:rPr lang="pt-PT" dirty="0"/>
              <a:t>	</a:t>
            </a:r>
            <a:r>
              <a:rPr lang="pt-PT" dirty="0" err="1"/>
              <a:t>Send</a:t>
            </a:r>
            <a:r>
              <a:rPr lang="pt-PT" dirty="0"/>
              <a:t> </a:t>
            </a:r>
            <a:r>
              <a:rPr lang="pt-PT" dirty="0" err="1"/>
              <a:t>command</a:t>
            </a:r>
            <a:r>
              <a:rPr lang="pt-PT" dirty="0"/>
              <a:t> </a:t>
            </a:r>
            <a:r>
              <a:rPr lang="pt-PT" dirty="0" err="1"/>
              <a:t>through</a:t>
            </a:r>
            <a:r>
              <a:rPr lang="pt-PT" dirty="0"/>
              <a:t> SPI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2EA59A55-9680-4BAA-AC7A-50A4176724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25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4D3F7AC-ECC8-4C37-9021-B6DF0DABB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Display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9BF3E4FD-E3F8-440F-8F70-21B6C1F0A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668629"/>
              </p:ext>
            </p:extLst>
          </p:nvPr>
        </p:nvGraphicFramePr>
        <p:xfrm>
          <a:off x="1295128" y="3590607"/>
          <a:ext cx="7597352" cy="930021"/>
        </p:xfrm>
        <a:graphic>
          <a:graphicData uri="http://schemas.openxmlformats.org/drawingml/2006/table">
            <a:tbl>
              <a:tblPr firstRow="1" firstCol="1" bandRow="1"/>
              <a:tblGrid>
                <a:gridCol w="2278132">
                  <a:extLst>
                    <a:ext uri="{9D8B030D-6E8A-4147-A177-3AD203B41FA5}">
                      <a16:colId xmlns:a16="http://schemas.microsoft.com/office/drawing/2014/main" val="833643670"/>
                    </a:ext>
                  </a:extLst>
                </a:gridCol>
                <a:gridCol w="2905133">
                  <a:extLst>
                    <a:ext uri="{9D8B030D-6E8A-4147-A177-3AD203B41FA5}">
                      <a16:colId xmlns:a16="http://schemas.microsoft.com/office/drawing/2014/main" val="3044550041"/>
                    </a:ext>
                  </a:extLst>
                </a:gridCol>
                <a:gridCol w="2414087">
                  <a:extLst>
                    <a:ext uri="{9D8B030D-6E8A-4147-A177-3AD203B41FA5}">
                      <a16:colId xmlns:a16="http://schemas.microsoft.com/office/drawing/2014/main" val="14430128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Send Command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Expected Output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Real output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337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0x01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Module Resets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6692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0x04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Manufacturer, Version, ID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PT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3514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9478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4CED40E-A43A-424A-880C-4800AB1C8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26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CAB966C2-28D2-4074-8651-D76BB8BBA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Resistive</a:t>
            </a:r>
            <a:r>
              <a:rPr lang="pt-PT" dirty="0"/>
              <a:t> </a:t>
            </a:r>
            <a:r>
              <a:rPr lang="pt-PT" dirty="0" err="1"/>
              <a:t>Touchscreen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8F6D3CF-F043-4A9B-AE00-35F64AD7C0A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6" t="9952" r="4824" b="3814"/>
          <a:stretch/>
        </p:blipFill>
        <p:spPr bwMode="auto">
          <a:xfrm>
            <a:off x="1187624" y="1988840"/>
            <a:ext cx="3475355" cy="339620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FFBE8A7-42A4-4719-85D1-585C8DB93848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027" b="-13205"/>
          <a:stretch/>
        </p:blipFill>
        <p:spPr bwMode="auto">
          <a:xfrm>
            <a:off x="4662979" y="2710815"/>
            <a:ext cx="4361569" cy="267422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5740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A5138E28-7D35-44FA-9CBC-80EF2C48D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Size</a:t>
            </a:r>
            <a:r>
              <a:rPr lang="pt-PT" dirty="0"/>
              <a:t>: 74*49 mm</a:t>
            </a:r>
          </a:p>
          <a:p>
            <a:r>
              <a:rPr lang="pt-PT" dirty="0"/>
              <a:t>Interface</a:t>
            </a:r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endParaRPr lang="pt-PT" dirty="0"/>
          </a:p>
          <a:p>
            <a:r>
              <a:rPr lang="pt-PT" dirty="0" err="1"/>
              <a:t>Test</a:t>
            </a:r>
            <a:r>
              <a:rPr lang="pt-PT" dirty="0"/>
              <a:t> Cases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42F3CA6-CC3C-4B1B-9FBA-482FC8517E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27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E17915A-7AF8-476C-A993-5BFD85851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Resistive</a:t>
            </a:r>
            <a:r>
              <a:rPr lang="pt-PT" dirty="0"/>
              <a:t> </a:t>
            </a:r>
            <a:r>
              <a:rPr lang="pt-PT" dirty="0" err="1"/>
              <a:t>Touchscreen</a:t>
            </a:r>
            <a:endParaRPr lang="pt-PT" dirty="0"/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5EEA1132-95D7-43E2-B84B-9756B430A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259224"/>
              </p:ext>
            </p:extLst>
          </p:nvPr>
        </p:nvGraphicFramePr>
        <p:xfrm>
          <a:off x="1295128" y="2276872"/>
          <a:ext cx="7597352" cy="1550035"/>
        </p:xfrm>
        <a:graphic>
          <a:graphicData uri="http://schemas.openxmlformats.org/drawingml/2006/table">
            <a:tbl>
              <a:tblPr firstRow="1" firstCol="1" bandRow="1"/>
              <a:tblGrid>
                <a:gridCol w="2532152">
                  <a:extLst>
                    <a:ext uri="{9D8B030D-6E8A-4147-A177-3AD203B41FA5}">
                      <a16:colId xmlns:a16="http://schemas.microsoft.com/office/drawing/2014/main" val="989975131"/>
                    </a:ext>
                  </a:extLst>
                </a:gridCol>
                <a:gridCol w="1647554">
                  <a:extLst>
                    <a:ext uri="{9D8B030D-6E8A-4147-A177-3AD203B41FA5}">
                      <a16:colId xmlns:a16="http://schemas.microsoft.com/office/drawing/2014/main" val="3664068976"/>
                    </a:ext>
                  </a:extLst>
                </a:gridCol>
                <a:gridCol w="3417646">
                  <a:extLst>
                    <a:ext uri="{9D8B030D-6E8A-4147-A177-3AD203B41FA5}">
                      <a16:colId xmlns:a16="http://schemas.microsoft.com/office/drawing/2014/main" val="9645066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Pin Name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Pin Function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6286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Y+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PB0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ADC12_IN8, GPIO IN/OUT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01045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Y-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PB1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ADC12_IN9, GPIO IN/OUT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3404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X+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PE7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GPIO IN/OUT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80581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X-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PE8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GPIO IN/OUT</a:t>
                      </a:r>
                      <a:endParaRPr lang="pt-PT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5223588"/>
                  </a:ext>
                </a:extLst>
              </a:tr>
            </a:tbl>
          </a:graphicData>
        </a:graphic>
      </p:graphicFrame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94160C88-8140-4E2C-A59D-34F1E9A2FE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330756"/>
              </p:ext>
            </p:extLst>
          </p:nvPr>
        </p:nvGraphicFramePr>
        <p:xfrm>
          <a:off x="1331640" y="4941168"/>
          <a:ext cx="7597353" cy="1615313"/>
        </p:xfrm>
        <a:graphic>
          <a:graphicData uri="http://schemas.openxmlformats.org/drawingml/2006/table">
            <a:tbl>
              <a:tblPr firstRow="1" firstCol="1" bandRow="1"/>
              <a:tblGrid>
                <a:gridCol w="2396288">
                  <a:extLst>
                    <a:ext uri="{9D8B030D-6E8A-4147-A177-3AD203B41FA5}">
                      <a16:colId xmlns:a16="http://schemas.microsoft.com/office/drawing/2014/main" val="3542020484"/>
                    </a:ext>
                  </a:extLst>
                </a:gridCol>
                <a:gridCol w="2914961">
                  <a:extLst>
                    <a:ext uri="{9D8B030D-6E8A-4147-A177-3AD203B41FA5}">
                      <a16:colId xmlns:a16="http://schemas.microsoft.com/office/drawing/2014/main" val="752222073"/>
                    </a:ext>
                  </a:extLst>
                </a:gridCol>
                <a:gridCol w="2286104">
                  <a:extLst>
                    <a:ext uri="{9D8B030D-6E8A-4147-A177-3AD203B41FA5}">
                      <a16:colId xmlns:a16="http://schemas.microsoft.com/office/drawing/2014/main" val="3986676771"/>
                    </a:ext>
                  </a:extLst>
                </a:gridCol>
              </a:tblGrid>
              <a:tr h="3752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Touch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Expected Output (X,Y)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Real output (X,Y)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73867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Right Top Corner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0,49 mm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2832122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Right Bottom Corner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 mm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30418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Left Top Corner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74,49 mm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567031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Left Bottom Corner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74,0 mm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PT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7063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4838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2FD47EDD-7464-4F8E-8136-2919A728F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2780928"/>
            <a:ext cx="7597352" cy="3744416"/>
          </a:xfrm>
        </p:spPr>
        <p:txBody>
          <a:bodyPr/>
          <a:lstStyle/>
          <a:p>
            <a:pPr lvl="0"/>
            <a:r>
              <a:rPr lang="en-GB" dirty="0" err="1"/>
              <a:t>Keil</a:t>
            </a:r>
            <a:r>
              <a:rPr lang="en-GB" dirty="0"/>
              <a:t> </a:t>
            </a:r>
            <a:r>
              <a:rPr lang="en-GB" dirty="0" err="1"/>
              <a:t>uVison</a:t>
            </a:r>
            <a:r>
              <a:rPr lang="en-GB" dirty="0"/>
              <a:t> MDK-V5</a:t>
            </a:r>
            <a:endParaRPr lang="pt-PT" dirty="0"/>
          </a:p>
          <a:p>
            <a:pPr lvl="0"/>
            <a:r>
              <a:rPr lang="en-GB" dirty="0" err="1"/>
              <a:t>FreeRTOS</a:t>
            </a:r>
            <a:endParaRPr lang="pt-PT" dirty="0"/>
          </a:p>
          <a:p>
            <a:pPr lvl="0"/>
            <a:r>
              <a:rPr lang="en-GB" dirty="0"/>
              <a:t>C Language</a:t>
            </a:r>
            <a:endParaRPr lang="pt-PT" dirty="0"/>
          </a:p>
          <a:p>
            <a:pPr lvl="0"/>
            <a:r>
              <a:rPr lang="en-GB" dirty="0" err="1"/>
              <a:t>MatLab</a:t>
            </a:r>
            <a:endParaRPr lang="pt-PT" dirty="0"/>
          </a:p>
          <a:p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0069C741-C20F-4B73-92EB-41CFBA281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28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77E28D4-836C-422E-B9BA-155C406BB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Software </a:t>
            </a:r>
            <a:r>
              <a:rPr lang="pt-PT" dirty="0" err="1"/>
              <a:t>Specifications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35909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5CDE5E3-E98E-47BA-A438-BB7341B543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29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CEBDA22-082B-4449-9397-20BC2E357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System</a:t>
            </a:r>
            <a:r>
              <a:rPr lang="pt-PT" dirty="0"/>
              <a:t> </a:t>
            </a:r>
            <a:r>
              <a:rPr lang="pt-PT" dirty="0" err="1"/>
              <a:t>Overview</a:t>
            </a:r>
            <a:endParaRPr lang="pt-PT" dirty="0"/>
          </a:p>
        </p:txBody>
      </p:sp>
      <p:pic>
        <p:nvPicPr>
          <p:cNvPr id="5" name="Imagem 4" descr="C:\Users\ruipf\Desktop\Imagem1.png">
            <a:extLst>
              <a:ext uri="{FF2B5EF4-FFF2-40B4-BE49-F238E27FC236}">
                <a16:creationId xmlns:a16="http://schemas.microsoft.com/office/drawing/2014/main" id="{652A9A2C-E8CC-42A3-925C-C28519C48A5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892" y="1890713"/>
            <a:ext cx="7411596" cy="39145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2768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7066CB4A-B7A9-47FE-BB25-718D9238F3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US" dirty="0"/>
              <a:t>	In today society mankind is constantly using digital devices, that are affecting, negatively, vision health. It's been a concern for the past years to fight this era’s side-effect. To get yourself diagnosed, you must go to a doctor, which in public healthcare means a long wait and sometimes may be costly.</a:t>
            </a:r>
          </a:p>
          <a:p>
            <a:pPr marL="0" indent="0" algn="just">
              <a:buNone/>
            </a:pPr>
            <a:r>
              <a:rPr lang="en-US" dirty="0"/>
              <a:t>	The Project’s goal is to design a tool to help diagnose irregularities in human vision, such as astigmatism, near-sightedness, and </a:t>
            </a:r>
            <a:r>
              <a:rPr lang="en-US" dirty="0" err="1"/>
              <a:t>colour</a:t>
            </a:r>
            <a:r>
              <a:rPr lang="en-US" dirty="0"/>
              <a:t> blindness. With only one device the user will be able to self-diagnose in an interactive and fast way. </a:t>
            </a:r>
          </a:p>
          <a:p>
            <a:pPr marL="0" indent="0" algn="just">
              <a:buNone/>
            </a:pPr>
            <a:r>
              <a:rPr lang="en-US" dirty="0"/>
              <a:t>	The system will have a screen showing images, that the user must identify. The device will </a:t>
            </a:r>
            <a:r>
              <a:rPr lang="en-GB" dirty="0"/>
              <a:t>recognise</a:t>
            </a:r>
            <a:r>
              <a:rPr lang="en-US" dirty="0"/>
              <a:t> the answer and evaluate it. In the end of the test it will give you a result of how good or not your vision is.</a:t>
            </a:r>
          </a:p>
          <a:p>
            <a:pPr marL="0" indent="0" algn="just">
              <a:buNone/>
            </a:pPr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0C82DE26-DF15-4031-9970-E6D8EF8409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3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753AF4F-25D0-4DFD-AB91-85A1AB304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Problem</a:t>
            </a:r>
            <a:r>
              <a:rPr lang="pt-PT" dirty="0"/>
              <a:t> </a:t>
            </a:r>
            <a:r>
              <a:rPr lang="pt-PT" dirty="0" err="1"/>
              <a:t>Statement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221330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8A2A9D4-98FC-4AD6-9EB0-5B11C9FDEA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30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5F995DA-5ACB-40F7-A75C-BD8C6CF12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Events</a:t>
            </a:r>
            <a:endParaRPr lang="pt-PT" dirty="0"/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D50CC5EB-48A2-4A46-8268-024F62FABF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540976"/>
              </p:ext>
            </p:extLst>
          </p:nvPr>
        </p:nvGraphicFramePr>
        <p:xfrm>
          <a:off x="1403648" y="2874240"/>
          <a:ext cx="7416822" cy="2282952"/>
        </p:xfrm>
        <a:graphic>
          <a:graphicData uri="http://schemas.openxmlformats.org/drawingml/2006/table">
            <a:tbl>
              <a:tblPr firstRow="1" firstCol="1" bandRow="1"/>
              <a:tblGrid>
                <a:gridCol w="2137476">
                  <a:extLst>
                    <a:ext uri="{9D8B030D-6E8A-4147-A177-3AD203B41FA5}">
                      <a16:colId xmlns:a16="http://schemas.microsoft.com/office/drawing/2014/main" val="558257756"/>
                    </a:ext>
                  </a:extLst>
                </a:gridCol>
                <a:gridCol w="3995728">
                  <a:extLst>
                    <a:ext uri="{9D8B030D-6E8A-4147-A177-3AD203B41FA5}">
                      <a16:colId xmlns:a16="http://schemas.microsoft.com/office/drawing/2014/main" val="3932167086"/>
                    </a:ext>
                  </a:extLst>
                </a:gridCol>
                <a:gridCol w="1283618">
                  <a:extLst>
                    <a:ext uri="{9D8B030D-6E8A-4147-A177-3AD203B41FA5}">
                      <a16:colId xmlns:a16="http://schemas.microsoft.com/office/drawing/2014/main" val="2060700956"/>
                    </a:ext>
                  </a:extLst>
                </a:gridCol>
              </a:tblGrid>
              <a:tr h="2108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Event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System Response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7143344"/>
                  </a:ext>
                </a:extLst>
              </a:tr>
              <a:tr h="2203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On/Off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Turn System On/Off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User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1915485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Read Light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Reads ADC and processes data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Local Sys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7535978"/>
                  </a:ext>
                </a:extLst>
              </a:tr>
              <a:tr h="2203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Read Distance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Gets distance value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Local Sys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7042690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Display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Changes display data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Local Sys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3906678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Get voice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Gets and recognises voice input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User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1296847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Get Touch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Gets user input on touchscreen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User</a:t>
                      </a:r>
                      <a:endParaRPr lang="pt-PT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439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727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8698A83-62FE-4C68-A833-FC44E38F70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31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54C2B11-B0E3-4CC8-AB0D-7EDE81EB0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Use Cases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31E1515-C868-4216-82EF-B84558FB7EB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4" t="7168" r="8733" b="24399"/>
          <a:stretch/>
        </p:blipFill>
        <p:spPr bwMode="auto">
          <a:xfrm>
            <a:off x="1331640" y="1988840"/>
            <a:ext cx="7597352" cy="403244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257402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05398716-72C0-41ED-9417-212DE1256E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32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CB38E5B6-987A-4665-B6F7-B25CCA9CE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State</a:t>
            </a:r>
            <a:r>
              <a:rPr lang="pt-PT" dirty="0"/>
              <a:t> </a:t>
            </a:r>
            <a:r>
              <a:rPr lang="pt-PT" dirty="0" err="1"/>
              <a:t>Chart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2BBE72-1939-4848-A3CA-585FB76E903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5656" y="1844824"/>
            <a:ext cx="7344816" cy="4032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44037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4C9F1F5E-07A9-4E32-A5BE-EFA64162F3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33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56F0DD2-4C1A-4FDC-8549-69F48C455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Sequence</a:t>
            </a:r>
            <a:r>
              <a:rPr lang="pt-PT" dirty="0"/>
              <a:t> </a:t>
            </a:r>
            <a:r>
              <a:rPr lang="pt-PT" dirty="0" err="1"/>
              <a:t>Diagram</a:t>
            </a:r>
            <a:endParaRPr lang="pt-PT" dirty="0"/>
          </a:p>
        </p:txBody>
      </p:sp>
      <p:pic>
        <p:nvPicPr>
          <p:cNvPr id="5" name="Imagem 4" descr="C:\Users\ruipf\Downloads\no title (3).png">
            <a:extLst>
              <a:ext uri="{FF2B5EF4-FFF2-40B4-BE49-F238E27FC236}">
                <a16:creationId xmlns:a16="http://schemas.microsoft.com/office/drawing/2014/main" id="{60A227F3-D011-415E-A8C3-FDA97B8597A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844824"/>
            <a:ext cx="7272808" cy="44071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20264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3E99F5D-F7E0-41A7-A5FA-9E451A53DB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34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6769C2D-588A-4A26-8B38-E16241470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System</a:t>
            </a:r>
            <a:r>
              <a:rPr lang="pt-PT" dirty="0"/>
              <a:t> </a:t>
            </a:r>
            <a:r>
              <a:rPr lang="pt-PT" dirty="0" err="1"/>
              <a:t>Stack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09CEA64-2800-46BF-8029-BB8BCE6CD29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1640" y="1772816"/>
            <a:ext cx="7416824" cy="45015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041730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22C84B59-5AEB-4FC5-A0DA-AABC0EDCC5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35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638905E-750A-4FF6-A923-4115322FE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Flowcharts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AC60BD7-8A11-424A-B834-A9E15786D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703" y="1608698"/>
            <a:ext cx="215265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451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22C84B59-5AEB-4FC5-A0DA-AABC0EDCC5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36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638905E-750A-4FF6-A923-4115322FE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Flowcharts</a:t>
            </a:r>
            <a:endParaRPr lang="pt-PT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3C44A4F-7536-4567-A087-B860A50DB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646" y="1219065"/>
            <a:ext cx="2144764" cy="547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3643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22C84B59-5AEB-4FC5-A0DA-AABC0EDCC5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37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638905E-750A-4FF6-A923-4115322FE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Flowcharts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B8BADD6-1CB3-422F-BC0E-302491BF2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293" y="1196753"/>
            <a:ext cx="4042856" cy="567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674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22C84B59-5AEB-4FC5-A0DA-AABC0EDCC5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38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638905E-750A-4FF6-A923-4115322FE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Flowcharts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6FF4177-158F-4823-A6B8-C39F75708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540" y="2132856"/>
            <a:ext cx="170497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686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22C84B59-5AEB-4FC5-A0DA-AABC0EDCC5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39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638905E-750A-4FF6-A923-4115322FE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Flowcharts</a:t>
            </a:r>
            <a:endParaRPr lang="pt-PT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4A085EF-10BD-4345-9A94-1BFBA615B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695" y="1196752"/>
            <a:ext cx="2042349" cy="566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757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9B3CA908-79BB-454D-8140-0229D13B2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2780928"/>
            <a:ext cx="7597352" cy="3744416"/>
          </a:xfrm>
        </p:spPr>
        <p:txBody>
          <a:bodyPr/>
          <a:lstStyle/>
          <a:p>
            <a:pPr marL="0" indent="0" algn="just">
              <a:buNone/>
            </a:pPr>
            <a:r>
              <a:rPr lang="en-GB" dirty="0"/>
              <a:t>There are already a lot of vision diagnostics devices. Although these devices are all equipment that should be handle by a professional technician, we found some that compare to our project.</a:t>
            </a:r>
            <a:endParaRPr lang="pt-PT" dirty="0"/>
          </a:p>
          <a:p>
            <a:pPr marL="0" indent="0" algn="just">
              <a:buNone/>
            </a:pPr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2407D14C-25A8-47B0-BB60-612F285044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4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C7E21C96-CCED-440E-8FD7-06BB39F5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Market</a:t>
            </a:r>
            <a:r>
              <a:rPr lang="pt-PT" dirty="0"/>
              <a:t> </a:t>
            </a:r>
            <a:r>
              <a:rPr lang="pt-PT" dirty="0" err="1"/>
              <a:t>Study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006653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22C84B59-5AEB-4FC5-A0DA-AABC0EDCC5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40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638905E-750A-4FF6-A923-4115322FE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Flowcharts</a:t>
            </a:r>
            <a:endParaRPr lang="pt-PT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263E1BC-94E5-45AE-886C-B49B4DE23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553" y="1772816"/>
            <a:ext cx="15049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153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22C84B59-5AEB-4FC5-A0DA-AABC0EDCC5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41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638905E-750A-4FF6-A923-4115322FE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Flowcharts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EE4E057-9C4C-4B32-9F5E-6FB63B0C0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196753"/>
            <a:ext cx="23622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9323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FACFE991-5D31-4881-A5FC-4249F7DC36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42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4B50429-1008-4F3B-A69D-67403146E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Software </a:t>
            </a:r>
            <a:r>
              <a:rPr lang="pt-PT" dirty="0" err="1"/>
              <a:t>System</a:t>
            </a:r>
            <a:r>
              <a:rPr lang="pt-PT" dirty="0"/>
              <a:t> </a:t>
            </a:r>
            <a:r>
              <a:rPr lang="pt-PT" dirty="0" err="1"/>
              <a:t>Overview</a:t>
            </a:r>
            <a:endParaRPr lang="pt-PT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1A8655E-6D85-4518-BC7F-844D6145B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340768"/>
            <a:ext cx="9626760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7949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697F2E7C-4626-4D95-AEA1-24442C96C0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43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D7AD522-F19F-4D31-AE0B-29347611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Task</a:t>
            </a:r>
            <a:r>
              <a:rPr lang="pt-PT" dirty="0"/>
              <a:t> </a:t>
            </a:r>
            <a:r>
              <a:rPr lang="pt-PT" dirty="0" err="1"/>
              <a:t>Priority</a:t>
            </a:r>
            <a:endParaRPr lang="pt-PT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899DBCD-D9AB-4396-8F05-C37EE7DA821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1720" y="1772816"/>
            <a:ext cx="6156404" cy="45242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576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CF41B9B2-847B-4E79-9406-E277357D88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44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6F1FD21-3D60-4701-9AFD-EAF0AEA21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Gantt</a:t>
            </a:r>
            <a:r>
              <a:rPr lang="pt-PT" dirty="0"/>
              <a:t> </a:t>
            </a:r>
            <a:r>
              <a:rPr lang="pt-PT" dirty="0" err="1"/>
              <a:t>Chart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8381416-8B85-4E73-BF9A-E3268406343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" t="19190" r="14693" b="33574"/>
          <a:stretch/>
        </p:blipFill>
        <p:spPr bwMode="auto">
          <a:xfrm>
            <a:off x="1475656" y="1556792"/>
            <a:ext cx="7368957" cy="35208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D4A813B-93EB-4128-ADCA-9BDF98F8121D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3" t="51701" r="47067" b="30038"/>
          <a:stretch/>
        </p:blipFill>
        <p:spPr bwMode="auto">
          <a:xfrm>
            <a:off x="2465480" y="5596338"/>
            <a:ext cx="1368425" cy="9004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377315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ACC1227-6C51-462B-BD3E-E5862C1242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757997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https://www.welchallyn.com/content/dam/welchallyn/images/Product-Images/Physical-Exam/Eye-Exam/Vision-Screeners/Spot-Vision-Screener/Spot-Vision-Screener_rt-front-angle.jpg">
            <a:extLst>
              <a:ext uri="{FF2B5EF4-FFF2-40B4-BE49-F238E27FC236}">
                <a16:creationId xmlns:a16="http://schemas.microsoft.com/office/drawing/2014/main" id="{61227446-BF7B-413C-87E6-17672AAC1633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9412" r="90000">
                        <a14:foregroundMark x1="12059" y1="46471" x2="11471" y2="42059"/>
                        <a14:foregroundMark x1="9412" y1="45882" x2="10588" y2="438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409" y="3429000"/>
            <a:ext cx="2779757" cy="28083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9CF54367-ABAC-44E0-BFE0-24D5F2307A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GB" i="1" dirty="0"/>
              <a:t>SPOT</a:t>
            </a:r>
            <a:r>
              <a:rPr lang="en-GB" dirty="0"/>
              <a:t> Vision Screener:</a:t>
            </a:r>
            <a:endParaRPr lang="pt-PT" dirty="0"/>
          </a:p>
          <a:p>
            <a:pPr marL="0" indent="0" algn="just">
              <a:buNone/>
            </a:pPr>
            <a:endParaRPr lang="pt-PT" dirty="0"/>
          </a:p>
          <a:p>
            <a:pPr marL="0" indent="0" algn="just">
              <a:buNone/>
            </a:pPr>
            <a:r>
              <a:rPr lang="en-GB" dirty="0"/>
              <a:t>	Professional, portable device. Unlike ours, the device diagnoses the patient through a camera, screening the eye directly. This equipment is extremely expensive.</a:t>
            </a:r>
            <a:endParaRPr lang="pt-PT" dirty="0"/>
          </a:p>
          <a:p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C4DFE636-6BF6-46EE-A535-A88ABA3433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5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FD7AA0A-370E-46BA-B2B7-BBF909948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Market</a:t>
            </a:r>
            <a:r>
              <a:rPr lang="pt-PT" dirty="0"/>
              <a:t> </a:t>
            </a:r>
            <a:r>
              <a:rPr lang="pt-PT" dirty="0" err="1"/>
              <a:t>Study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30039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D28AA5D7-B089-4799-ADE2-CB4DBAF116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GB" i="1" dirty="0" err="1"/>
              <a:t>Medivision</a:t>
            </a:r>
            <a:r>
              <a:rPr lang="en-GB" dirty="0"/>
              <a:t> Digital Acuity Chart:</a:t>
            </a:r>
            <a:endParaRPr lang="pt-PT" dirty="0"/>
          </a:p>
          <a:p>
            <a:pPr marL="0" indent="0" algn="just">
              <a:buNone/>
            </a:pPr>
            <a:r>
              <a:rPr lang="en-GB" dirty="0"/>
              <a:t>	</a:t>
            </a:r>
          </a:p>
          <a:p>
            <a:pPr marL="0" indent="0" algn="just">
              <a:buNone/>
            </a:pPr>
            <a:r>
              <a:rPr lang="en-GB" dirty="0"/>
              <a:t>	Similar to our project, it displays the test in a screen. Although the diagnostic must be made by a doctor/technician, as the device will not give any. The device, though cheaper than</a:t>
            </a:r>
            <a:r>
              <a:rPr lang="en-GB" i="1" dirty="0"/>
              <a:t> SPOT</a:t>
            </a:r>
            <a:r>
              <a:rPr lang="en-GB" dirty="0"/>
              <a:t>, is still very expensive.</a:t>
            </a:r>
            <a:endParaRPr lang="pt-PT" dirty="0"/>
          </a:p>
          <a:p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BA92F09-DFA4-4CBA-8E54-2EDAD39FE8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6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772857D6-4FF2-4842-ACF9-7E8E0E70A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Market</a:t>
            </a:r>
            <a:r>
              <a:rPr lang="pt-PT" dirty="0"/>
              <a:t> </a:t>
            </a:r>
            <a:r>
              <a:rPr lang="pt-PT" dirty="0" err="1"/>
              <a:t>Study</a:t>
            </a:r>
            <a:endParaRPr lang="pt-PT" dirty="0"/>
          </a:p>
        </p:txBody>
      </p:sp>
      <p:pic>
        <p:nvPicPr>
          <p:cNvPr id="5" name="Imagem 4" descr="C:\Users\ruipf\Desktop\vaquit.png">
            <a:extLst>
              <a:ext uri="{FF2B5EF4-FFF2-40B4-BE49-F238E27FC236}">
                <a16:creationId xmlns:a16="http://schemas.microsoft.com/office/drawing/2014/main" id="{AEA377BC-E67E-416C-803B-450DCCDC24E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028" y="3981031"/>
            <a:ext cx="3119176" cy="26642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4352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B182F3FC-EAF7-43C6-BE25-133A5545E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2996952"/>
            <a:ext cx="7597352" cy="3528392"/>
          </a:xfrm>
        </p:spPr>
        <p:txBody>
          <a:bodyPr/>
          <a:lstStyle/>
          <a:p>
            <a:pPr marL="0" indent="0" algn="just">
              <a:buNone/>
            </a:pPr>
            <a:r>
              <a:rPr lang="en-GB" dirty="0"/>
              <a:t>Resuming there exists already good devices that perform the task, but they are very expensive and they all need an experienced technician to use them.</a:t>
            </a:r>
            <a:endParaRPr lang="pt-PT" dirty="0"/>
          </a:p>
          <a:p>
            <a:pPr marL="0" indent="0">
              <a:buNone/>
            </a:pPr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D4D75BD-F5A0-4307-B641-52C3B3EA74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7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7EB6F159-9ABF-4D68-B464-2C560061A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Market</a:t>
            </a:r>
            <a:r>
              <a:rPr lang="pt-PT" dirty="0"/>
              <a:t> </a:t>
            </a:r>
            <a:r>
              <a:rPr lang="pt-PT" dirty="0" err="1"/>
              <a:t>Study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56258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939714A1-7EA6-46D3-8D7D-D1FD7A1B7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3284984"/>
            <a:ext cx="7597352" cy="3240360"/>
          </a:xfrm>
        </p:spPr>
        <p:txBody>
          <a:bodyPr/>
          <a:lstStyle/>
          <a:p>
            <a:pPr lvl="0"/>
            <a:r>
              <a:rPr lang="en-GB" dirty="0"/>
              <a:t>Budget must be minimal.</a:t>
            </a:r>
            <a:endParaRPr lang="pt-PT" dirty="0"/>
          </a:p>
          <a:p>
            <a:pPr lvl="0"/>
            <a:r>
              <a:rPr lang="en-GB" dirty="0"/>
              <a:t>Project developed by a team of two.</a:t>
            </a:r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D48E8E4-4414-4E6D-BFF2-70847BB45C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8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BF33335-400A-4A05-B503-1B070FB5A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Constraints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84644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B3A517F5-C334-469E-970D-BE6C7269E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2780928"/>
            <a:ext cx="7597352" cy="3744416"/>
          </a:xfrm>
        </p:spPr>
        <p:txBody>
          <a:bodyPr/>
          <a:lstStyle/>
          <a:p>
            <a:pPr lvl="0"/>
            <a:r>
              <a:rPr lang="en-GB" dirty="0"/>
              <a:t>STM32F4-DISCOVERY board</a:t>
            </a:r>
            <a:endParaRPr lang="pt-PT" dirty="0"/>
          </a:p>
          <a:p>
            <a:pPr lvl="0"/>
            <a:r>
              <a:rPr lang="en-GB" dirty="0" err="1"/>
              <a:t>Keil</a:t>
            </a:r>
            <a:r>
              <a:rPr lang="en-GB" dirty="0"/>
              <a:t> </a:t>
            </a:r>
            <a:r>
              <a:rPr lang="en-GB" dirty="0" err="1"/>
              <a:t>uVision</a:t>
            </a:r>
            <a:r>
              <a:rPr lang="en-GB" dirty="0"/>
              <a:t> MDK-ARM</a:t>
            </a:r>
            <a:endParaRPr lang="pt-PT" dirty="0"/>
          </a:p>
          <a:p>
            <a:pPr lvl="0"/>
            <a:r>
              <a:rPr lang="en-GB" dirty="0"/>
              <a:t>Digital Signal Processor (DSP)</a:t>
            </a:r>
            <a:endParaRPr lang="pt-PT" dirty="0"/>
          </a:p>
          <a:p>
            <a:pPr lvl="0"/>
            <a:r>
              <a:rPr lang="en-GB" dirty="0" err="1"/>
              <a:t>FreeRTOS</a:t>
            </a:r>
            <a:endParaRPr lang="pt-PT" dirty="0"/>
          </a:p>
          <a:p>
            <a:pPr lvl="0"/>
            <a:r>
              <a:rPr lang="en-GB" dirty="0"/>
              <a:t>Minimum of three sensors</a:t>
            </a:r>
          </a:p>
          <a:p>
            <a:pPr lvl="0"/>
            <a:r>
              <a:rPr lang="en-GB" dirty="0"/>
              <a:t>Machine Learning</a:t>
            </a:r>
            <a:endParaRPr lang="pt-PT" dirty="0"/>
          </a:p>
          <a:p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AB72C54-DA44-465D-934D-4107266A9D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9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97AD3B9-BB45-4ADD-8D5B-8806B5BE4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Technical</a:t>
            </a:r>
            <a:r>
              <a:rPr lang="pt-PT" dirty="0"/>
              <a:t> </a:t>
            </a:r>
            <a:r>
              <a:rPr lang="pt-PT" dirty="0" err="1"/>
              <a:t>Constraints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4929232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楷体_GB2312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楷体_GB2312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Office Colors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 Fonts">
      <a:majorFont>
        <a:latin typeface="Calibri"/>
        <a:ea typeface="MS PGothic"/>
        <a:cs typeface=""/>
      </a:majorFont>
      <a:minorFont>
        <a:latin typeface="Calibri"/>
        <a:ea typeface="MS PGothic"/>
        <a:cs typeface="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Office Colors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 Fonts">
      <a:majorFont>
        <a:latin typeface="Calibri"/>
        <a:ea typeface="MS PGothic"/>
        <a:cs typeface=""/>
      </a:majorFont>
      <a:minorFont>
        <a:latin typeface="Calibri"/>
        <a:ea typeface="MS PGothic"/>
        <a:cs typeface="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5EB5FCBB1E5ECD4D83FA6E62BA4F98FF04003B76559807ED7042AFCC9CD6E0E16B7A" ma:contentTypeVersion="23" ma:contentTypeDescription="Create a new document." ma:contentTypeScope="" ma:versionID="4e7ae912b4fbccaa31f4eb83f826eee0"/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/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43739120-6E4D-43F1-BE63-8A56581E977C}">
  <ds:schemaRefs>
    <ds:schemaRef ds:uri="http://schemas.microsoft.com/office/2006/metadata/contentType"/>
    <ds:schemaRef ds:uri="http://schemas.microsoft.com/office/2006/metadata/properties/metaAttributes"/>
  </ds:schemaRefs>
</ds:datastoreItem>
</file>

<file path=customXml/itemProps2.xml><?xml version="1.0" encoding="utf-8"?>
<ds:datastoreItem xmlns:ds="http://schemas.openxmlformats.org/officeDocument/2006/customXml" ds:itemID="{01D2A88F-2AED-40BE-90C1-A4731257203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39430A2-2E43-417E-8E0C-4D89782865E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DesignTemplate</Template>
  <TotalTime>2340</TotalTime>
  <Words>918</Words>
  <Application>Microsoft Office PowerPoint</Application>
  <PresentationFormat>Apresentação no Ecrã (4:3)</PresentationFormat>
  <Paragraphs>417</Paragraphs>
  <Slides>45</Slides>
  <Notes>5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45</vt:i4>
      </vt:variant>
    </vt:vector>
  </HeadingPairs>
  <TitlesOfParts>
    <vt:vector size="52" baseType="lpstr">
      <vt:lpstr>MS PGothic</vt:lpstr>
      <vt:lpstr>Arial</vt:lpstr>
      <vt:lpstr>Calibri</vt:lpstr>
      <vt:lpstr>Cambria Math</vt:lpstr>
      <vt:lpstr>Corbel</vt:lpstr>
      <vt:lpstr>Times New Roman</vt:lpstr>
      <vt:lpstr>DesignTemplate</vt:lpstr>
      <vt:lpstr>iTest</vt:lpstr>
      <vt:lpstr>Agenda</vt:lpstr>
      <vt:lpstr>Problem Statement</vt:lpstr>
      <vt:lpstr>Market Study</vt:lpstr>
      <vt:lpstr>Market Study</vt:lpstr>
      <vt:lpstr>Market Study</vt:lpstr>
      <vt:lpstr>Market Study</vt:lpstr>
      <vt:lpstr>Constraints</vt:lpstr>
      <vt:lpstr>Technical Constraints</vt:lpstr>
      <vt:lpstr>Functional Requirements</vt:lpstr>
      <vt:lpstr>Non-Functional Requirements</vt:lpstr>
      <vt:lpstr>Hardware Specifications</vt:lpstr>
      <vt:lpstr>STM32F4 Discovery Board</vt:lpstr>
      <vt:lpstr>LDR</vt:lpstr>
      <vt:lpstr>LDR</vt:lpstr>
      <vt:lpstr>LDR</vt:lpstr>
      <vt:lpstr>HC-SR04</vt:lpstr>
      <vt:lpstr>HC-SR04</vt:lpstr>
      <vt:lpstr>HC-SR04</vt:lpstr>
      <vt:lpstr>Microphone</vt:lpstr>
      <vt:lpstr>Microphone</vt:lpstr>
      <vt:lpstr>Microphone</vt:lpstr>
      <vt:lpstr>Display</vt:lpstr>
      <vt:lpstr>Display</vt:lpstr>
      <vt:lpstr>Display</vt:lpstr>
      <vt:lpstr>Resistive Touchscreen</vt:lpstr>
      <vt:lpstr>Resistive Touchscreen</vt:lpstr>
      <vt:lpstr>Software Specifications</vt:lpstr>
      <vt:lpstr>System Overview</vt:lpstr>
      <vt:lpstr>Events</vt:lpstr>
      <vt:lpstr>Use Cases</vt:lpstr>
      <vt:lpstr>State Chart</vt:lpstr>
      <vt:lpstr>Sequence Diagram</vt:lpstr>
      <vt:lpstr>System Stack</vt:lpstr>
      <vt:lpstr>Flowcharts</vt:lpstr>
      <vt:lpstr>Flowcharts</vt:lpstr>
      <vt:lpstr>Flowcharts</vt:lpstr>
      <vt:lpstr>Flowcharts</vt:lpstr>
      <vt:lpstr>Flowcharts</vt:lpstr>
      <vt:lpstr>Flowcharts</vt:lpstr>
      <vt:lpstr>Flowcharts</vt:lpstr>
      <vt:lpstr>Software System Overview</vt:lpstr>
      <vt:lpstr>Task Priority</vt:lpstr>
      <vt:lpstr>Gantt Chart</vt:lpstr>
      <vt:lpstr>QUESTIONS?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Diapositivo 1</dc:title>
  <dc:creator>Gattuso</dc:creator>
  <cp:lastModifiedBy>Rui Carvalho</cp:lastModifiedBy>
  <cp:revision>247</cp:revision>
  <cp:lastPrinted>2013-02-26T13:03:36Z</cp:lastPrinted>
  <dcterms:created xsi:type="dcterms:W3CDTF">2012-04-27T13:45:19Z</dcterms:created>
  <dcterms:modified xsi:type="dcterms:W3CDTF">2017-11-03T09:12:38Z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TC100738469990</vt:lpwstr>
  </property>
</Properties>
</file>